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89" r:id="rId3"/>
    <p:sldId id="318" r:id="rId4"/>
    <p:sldId id="290" r:id="rId5"/>
    <p:sldId id="291" r:id="rId6"/>
    <p:sldId id="292" r:id="rId7"/>
    <p:sldId id="293" r:id="rId8"/>
    <p:sldId id="296" r:id="rId9"/>
    <p:sldId id="297" r:id="rId10"/>
    <p:sldId id="298" r:id="rId11"/>
    <p:sldId id="302" r:id="rId12"/>
    <p:sldId id="303" r:id="rId13"/>
    <p:sldId id="257" r:id="rId14"/>
    <p:sldId id="305" r:id="rId15"/>
    <p:sldId id="260" r:id="rId16"/>
    <p:sldId id="308" r:id="rId17"/>
    <p:sldId id="262" r:id="rId18"/>
    <p:sldId id="309" r:id="rId19"/>
    <p:sldId id="310" r:id="rId20"/>
    <p:sldId id="313" r:id="rId21"/>
    <p:sldId id="314" r:id="rId22"/>
    <p:sldId id="283" r:id="rId23"/>
    <p:sldId id="267" r:id="rId24"/>
    <p:sldId id="287" r:id="rId25"/>
    <p:sldId id="316" r:id="rId26"/>
    <p:sldId id="315" r:id="rId27"/>
    <p:sldId id="286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F99CD-2938-4480-9311-D77303933D0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99D2A-0271-4C7D-A100-13E1B36FF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01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4947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99D2A-0271-4C7D-A100-13E1B36FFB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94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F6F36-9867-4FD0-86C6-B8701DC07168}" type="datetimeFigureOut">
              <a:rPr lang="bg-BG"/>
              <a:pPr>
                <a:defRPr/>
              </a:pPr>
              <a:t>13.12.2021 г.</a:t>
            </a:fld>
            <a:endParaRPr lang="bg-BG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A9FF1-5ED1-44BF-999E-5B2F3E4E50D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96851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9775"/>
            <a:ext cx="10979394" cy="6858000"/>
          </a:xfrm>
          <a:prstGeom prst="rect">
            <a:avLst/>
          </a:prstGeom>
        </p:spPr>
      </p:pic>
      <p:sp>
        <p:nvSpPr>
          <p:cNvPr id="21506" name="Rectangle 2"/>
          <p:cNvSpPr>
            <a:spLocks noGrp="1" noRot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bg-BG" b="1" dirty="0" smtClean="0"/>
              <a:t> </a:t>
            </a: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61142" y="3295586"/>
            <a:ext cx="7895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600" dirty="0" smtClean="0">
                <a:latin typeface="Bookman Old Style" panose="02050604050505020204" pitchFamily="18" charset="0"/>
              </a:rPr>
              <a:t>Природата на Източните Родопи</a:t>
            </a:r>
            <a:endParaRPr lang="bg-BG" sz="3600" dirty="0"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2062" y="4623745"/>
            <a:ext cx="1516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/>
              <a:t>Ники Терзиев</a:t>
            </a:r>
            <a:endParaRPr lang="bg-BG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4952858"/>
            <a:ext cx="467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Българско дружество за защита на птиците</a:t>
            </a:r>
          </a:p>
        </p:txBody>
      </p:sp>
      <p:pic>
        <p:nvPicPr>
          <p:cNvPr id="9" name="Картина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2" y="292643"/>
            <a:ext cx="3376295" cy="1066800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52400"/>
            <a:ext cx="414544" cy="598630"/>
          </a:xfrm>
          <a:prstGeom prst="rect">
            <a:avLst/>
          </a:prstGeom>
        </p:spPr>
      </p:pic>
      <p:sp>
        <p:nvSpPr>
          <p:cNvPr id="10" name="Правоъгълник 9"/>
          <p:cNvSpPr/>
          <p:nvPr/>
        </p:nvSpPr>
        <p:spPr>
          <a:xfrm>
            <a:off x="2540077" y="17220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“</a:t>
            </a:r>
            <a:r>
              <a:rPr lang="ru-RU" dirty="0" err="1"/>
              <a:t>Закупуване</a:t>
            </a:r>
            <a:r>
              <a:rPr lang="ru-RU" dirty="0"/>
              <a:t> на </a:t>
            </a:r>
            <a:r>
              <a:rPr lang="ru-RU" dirty="0" err="1"/>
              <a:t>високо</a:t>
            </a:r>
            <a:r>
              <a:rPr lang="ru-RU" dirty="0"/>
              <a:t> технологично </a:t>
            </a:r>
            <a:r>
              <a:rPr lang="ru-RU" dirty="0" err="1"/>
              <a:t>оборудване</a:t>
            </a:r>
            <a:r>
              <a:rPr lang="ru-RU" dirty="0"/>
              <a:t> за </a:t>
            </a:r>
            <a:r>
              <a:rPr lang="ru-RU" dirty="0" err="1"/>
              <a:t>ранно</a:t>
            </a:r>
            <a:r>
              <a:rPr lang="ru-RU" dirty="0"/>
              <a:t> </a:t>
            </a:r>
            <a:r>
              <a:rPr lang="ru-RU" dirty="0" err="1"/>
              <a:t>оповестяване</a:t>
            </a:r>
            <a:r>
              <a:rPr lang="ru-RU" dirty="0"/>
              <a:t> при </a:t>
            </a:r>
            <a:r>
              <a:rPr lang="ru-RU" dirty="0" err="1"/>
              <a:t>възникване</a:t>
            </a:r>
            <a:r>
              <a:rPr lang="ru-RU" dirty="0"/>
              <a:t> на </a:t>
            </a:r>
            <a:r>
              <a:rPr lang="ru-RU" dirty="0" err="1"/>
              <a:t>горски</a:t>
            </a:r>
            <a:r>
              <a:rPr lang="ru-RU" dirty="0"/>
              <a:t> </a:t>
            </a:r>
            <a:r>
              <a:rPr lang="ru-RU" dirty="0" err="1"/>
              <a:t>пожари</a:t>
            </a:r>
            <a:r>
              <a:rPr lang="ru-RU" dirty="0"/>
              <a:t>” </a:t>
            </a:r>
          </a:p>
          <a:p>
            <a:pPr algn="ctr"/>
            <a:r>
              <a:rPr lang="ru-RU" dirty="0"/>
              <a:t>/FIRE DETECTION/</a:t>
            </a:r>
          </a:p>
        </p:txBody>
      </p:sp>
      <p:sp>
        <p:nvSpPr>
          <p:cNvPr id="11" name="Правоъгълник 10"/>
          <p:cNvSpPr/>
          <p:nvPr/>
        </p:nvSpPr>
        <p:spPr>
          <a:xfrm>
            <a:off x="-111003" y="5566486"/>
            <a:ext cx="10439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/>
              <a:t>Проектът</a:t>
            </a:r>
            <a:r>
              <a:rPr lang="ru-RU" sz="1200" dirty="0"/>
              <a:t> е </a:t>
            </a:r>
            <a:r>
              <a:rPr lang="ru-RU" sz="1200" dirty="0" err="1"/>
              <a:t>съфинансиран</a:t>
            </a:r>
            <a:r>
              <a:rPr lang="ru-RU" sz="1200" dirty="0"/>
              <a:t> от </a:t>
            </a:r>
            <a:r>
              <a:rPr lang="ru-RU" sz="1200" dirty="0" err="1"/>
              <a:t>Европейския</a:t>
            </a:r>
            <a:r>
              <a:rPr lang="ru-RU" sz="1200" dirty="0"/>
              <a:t> фонд за </a:t>
            </a:r>
            <a:r>
              <a:rPr lang="ru-RU" sz="1200" dirty="0" err="1"/>
              <a:t>регионално</a:t>
            </a:r>
            <a:r>
              <a:rPr lang="ru-RU" sz="1200" dirty="0"/>
              <a:t> развитие и от </a:t>
            </a:r>
            <a:r>
              <a:rPr lang="ru-RU" sz="1200" dirty="0" err="1"/>
              <a:t>националните</a:t>
            </a:r>
            <a:r>
              <a:rPr lang="ru-RU" sz="1200" dirty="0"/>
              <a:t> </a:t>
            </a:r>
            <a:r>
              <a:rPr lang="ru-RU" sz="1200" dirty="0" err="1"/>
              <a:t>фондове</a:t>
            </a:r>
            <a:r>
              <a:rPr lang="ru-RU" sz="1200" dirty="0"/>
              <a:t> на </a:t>
            </a:r>
            <a:r>
              <a:rPr lang="ru-RU" sz="1200" dirty="0" err="1"/>
              <a:t>страните</a:t>
            </a:r>
            <a:r>
              <a:rPr lang="ru-RU" sz="1200" dirty="0"/>
              <a:t>, </a:t>
            </a:r>
            <a:r>
              <a:rPr lang="ru-RU" sz="1200" dirty="0" err="1"/>
              <a:t>участващи</a:t>
            </a:r>
            <a:r>
              <a:rPr lang="ru-RU" sz="1200" dirty="0"/>
              <a:t> в </a:t>
            </a:r>
            <a:r>
              <a:rPr lang="ru-RU" sz="1200" dirty="0" err="1"/>
              <a:t>Програмата</a:t>
            </a:r>
            <a:r>
              <a:rPr lang="ru-RU" sz="1200" dirty="0"/>
              <a:t> за </a:t>
            </a:r>
            <a:r>
              <a:rPr lang="ru-RU" sz="1200" dirty="0" err="1"/>
              <a:t>трансгранично</a:t>
            </a:r>
            <a:r>
              <a:rPr lang="ru-RU" sz="1200" dirty="0"/>
              <a:t> </a:t>
            </a:r>
            <a:r>
              <a:rPr lang="ru-RU" sz="1200" dirty="0" err="1"/>
              <a:t>сътрудничество</a:t>
            </a:r>
            <a:r>
              <a:rPr lang="ru-RU" sz="1200" dirty="0"/>
              <a:t> ИНТЕРРЕГ V-A </a:t>
            </a:r>
            <a:r>
              <a:rPr lang="ru-RU" sz="1200" dirty="0" err="1"/>
              <a:t>Гърция-България</a:t>
            </a:r>
            <a:r>
              <a:rPr lang="ru-RU" sz="1200" dirty="0"/>
              <a:t> 2014-2020. </a:t>
            </a:r>
            <a:r>
              <a:rPr lang="ru-RU" sz="1200" dirty="0" err="1"/>
              <a:t>Съдържанието</a:t>
            </a:r>
            <a:r>
              <a:rPr lang="ru-RU" sz="1200" dirty="0"/>
              <a:t> на </a:t>
            </a:r>
            <a:r>
              <a:rPr lang="ru-RU" sz="1200" dirty="0" err="1"/>
              <a:t>тази</a:t>
            </a:r>
            <a:r>
              <a:rPr lang="ru-RU" sz="1200" dirty="0"/>
              <a:t> публикация е </a:t>
            </a:r>
            <a:r>
              <a:rPr lang="ru-RU" sz="1200" dirty="0" err="1"/>
              <a:t>отговорност</a:t>
            </a:r>
            <a:r>
              <a:rPr lang="ru-RU" sz="1200" dirty="0"/>
              <a:t> на Община </a:t>
            </a:r>
            <a:r>
              <a:rPr lang="ru-RU" sz="1200" dirty="0" err="1"/>
              <a:t>Хасково</a:t>
            </a:r>
            <a:r>
              <a:rPr lang="ru-RU" sz="1200" dirty="0"/>
              <a:t> и по </a:t>
            </a:r>
            <a:r>
              <a:rPr lang="ru-RU" sz="1200" dirty="0" err="1"/>
              <a:t>никакъв</a:t>
            </a:r>
            <a:r>
              <a:rPr lang="ru-RU" sz="1200" dirty="0"/>
              <a:t> начин не </a:t>
            </a:r>
            <a:r>
              <a:rPr lang="ru-RU" sz="1200" dirty="0" err="1"/>
              <a:t>отразява</a:t>
            </a:r>
            <a:r>
              <a:rPr lang="ru-RU" sz="1200" dirty="0"/>
              <a:t> </a:t>
            </a:r>
            <a:r>
              <a:rPr lang="ru-RU" sz="1200" dirty="0" err="1"/>
              <a:t>възгледите</a:t>
            </a:r>
            <a:r>
              <a:rPr lang="ru-RU" sz="1200" dirty="0"/>
              <a:t> на </a:t>
            </a:r>
            <a:r>
              <a:rPr lang="ru-RU" sz="1200" dirty="0" err="1"/>
              <a:t>Европейския</a:t>
            </a:r>
            <a:r>
              <a:rPr lang="ru-RU" sz="1200" dirty="0"/>
              <a:t> </a:t>
            </a:r>
            <a:r>
              <a:rPr lang="ru-RU" sz="1200" dirty="0" err="1"/>
              <a:t>съюз</a:t>
            </a:r>
            <a:r>
              <a:rPr lang="ru-RU" sz="1200" dirty="0"/>
              <a:t>, </a:t>
            </a:r>
            <a:r>
              <a:rPr lang="ru-RU" sz="1200" dirty="0" err="1"/>
              <a:t>участващите</a:t>
            </a:r>
            <a:r>
              <a:rPr lang="ru-RU" sz="1200" dirty="0"/>
              <a:t> </a:t>
            </a:r>
            <a:r>
              <a:rPr lang="ru-RU" sz="1200" dirty="0" err="1"/>
              <a:t>страни</a:t>
            </a:r>
            <a:r>
              <a:rPr lang="ru-RU" sz="1200" dirty="0"/>
              <a:t>, </a:t>
            </a:r>
            <a:r>
              <a:rPr lang="ru-RU" sz="1200" dirty="0" err="1"/>
              <a:t>Управляващия</a:t>
            </a:r>
            <a:r>
              <a:rPr lang="ru-RU" sz="1200" dirty="0"/>
              <a:t> орган и </a:t>
            </a:r>
            <a:r>
              <a:rPr lang="ru-RU" sz="1200" dirty="0" err="1"/>
              <a:t>Съвместния</a:t>
            </a:r>
            <a:r>
              <a:rPr lang="ru-RU" sz="1200" dirty="0"/>
              <a:t> технически секретариат.</a:t>
            </a:r>
          </a:p>
          <a:p>
            <a:pPr algn="ctr"/>
            <a:r>
              <a:rPr lang="ru-RU" sz="1200" dirty="0"/>
              <a:t>www.fire-detection.eu</a:t>
            </a:r>
          </a:p>
          <a:p>
            <a:r>
              <a:rPr lang="ru-RU" dirty="0"/>
              <a:t> </a:t>
            </a:r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215" y="6373907"/>
            <a:ext cx="274344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6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bg-BG" smtClean="0"/>
          </a:p>
        </p:txBody>
      </p:sp>
      <p:pic>
        <p:nvPicPr>
          <p:cNvPr id="16387" name="Picture 6" descr="Auremis_caspica_JM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43000" y="-254000"/>
            <a:ext cx="10668000" cy="711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4545013" y="6197600"/>
            <a:ext cx="415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b="1" dirty="0">
                <a:solidFill>
                  <a:srgbClr val="FFFF00"/>
                </a:solidFill>
              </a:rPr>
              <a:t>Каспийска блатна костенурка</a:t>
            </a:r>
            <a:endParaRPr lang="en-US" altLang="bg-BG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5" descr="Mmonspessulanus_TPröhl_s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664" y="3798846"/>
            <a:ext cx="4568336" cy="305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eorgi_Popgeorgiev (11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3765317"/>
            <a:ext cx="4563472" cy="309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SC06787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-175643"/>
            <a:ext cx="4596600" cy="394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Georgi_Popgeorgiev (17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5105400" cy="392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5901715" y="4153685"/>
            <a:ext cx="2792413" cy="366713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b="1" dirty="0" err="1"/>
              <a:t>Вдлъбнаточел</a:t>
            </a:r>
            <a:r>
              <a:rPr lang="bg-BG" altLang="bg-BG" b="1" dirty="0"/>
              <a:t> смок</a:t>
            </a:r>
            <a:endParaRPr lang="en-US" altLang="bg-BG" b="1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55628" y="6491287"/>
            <a:ext cx="1638300" cy="366713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b="1" dirty="0"/>
              <a:t>Турска боа</a:t>
            </a:r>
            <a:endParaRPr lang="en-US" altLang="bg-BG" b="1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791200" y="226240"/>
            <a:ext cx="1851025" cy="366713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b="1" dirty="0"/>
              <a:t>Пъстър смок</a:t>
            </a:r>
            <a:endParaRPr lang="en-US" altLang="bg-BG" b="1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02240" y="274637"/>
            <a:ext cx="2779713" cy="396875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sz="2000" b="1" dirty="0"/>
              <a:t>Змия </a:t>
            </a:r>
            <a:r>
              <a:rPr lang="bg-BG" altLang="bg-BG" sz="2000" b="1" dirty="0" err="1"/>
              <a:t>червейница</a:t>
            </a:r>
            <a:endParaRPr lang="en-US" altLang="bg-BG" sz="2000" b="1" dirty="0"/>
          </a:p>
        </p:txBody>
      </p:sp>
    </p:spTree>
    <p:extLst>
      <p:ext uri="{BB962C8B-B14F-4D97-AF65-F5344CB8AC3E}">
        <p14:creationId xmlns:p14="http://schemas.microsoft.com/office/powerpoint/2010/main" val="1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Alcedo_Birdlife_sm_f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2743200" cy="1112838"/>
          </a:xfrm>
        </p:spPr>
        <p:txBody>
          <a:bodyPr/>
          <a:lstStyle/>
          <a:p>
            <a:pPr eaLnBrk="1" hangingPunct="1">
              <a:defRPr/>
            </a:pPr>
            <a:r>
              <a:rPr lang="bg-BG" u="sng" dirty="0" smtClean="0">
                <a:solidFill>
                  <a:srgbClr val="FFFFCC"/>
                </a:solidFill>
                <a:latin typeface="Times New Roman" pitchFamily="18" charset="0"/>
              </a:rPr>
              <a:t>Птици </a:t>
            </a:r>
            <a:endParaRPr lang="en-US" u="sng" dirty="0" smtClean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9538"/>
            <a:ext cx="2438400" cy="685800"/>
          </a:xfrm>
          <a:solidFill>
            <a:srgbClr val="000000">
              <a:alpha val="60000"/>
            </a:srgbClr>
          </a:solidFill>
          <a:ln>
            <a:solidFill>
              <a:srgbClr val="000000">
                <a:alpha val="67059"/>
              </a:srgbClr>
            </a:solidFill>
          </a:ln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bg-BG" sz="2400" b="1" dirty="0" smtClean="0">
                <a:latin typeface="Times New Roman" pitchFamily="18" charset="0"/>
              </a:rPr>
              <a:t>278 вида птици</a:t>
            </a:r>
            <a:endParaRPr lang="en-US" sz="2400" b="1" dirty="0" smtClean="0">
              <a:latin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b="1" dirty="0" smtClean="0">
              <a:solidFill>
                <a:srgbClr val="FF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4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bg-BG" smtClean="0"/>
          </a:p>
        </p:txBody>
      </p:sp>
      <p:pic>
        <p:nvPicPr>
          <p:cNvPr id="3076" name="Picture 4" descr="egyptian20vulture63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8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571500" y="571500"/>
            <a:ext cx="3286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bg-BG" sz="3600" b="1">
                <a:latin typeface="Comic Sans MS" pitchFamily="66" charset="0"/>
              </a:rPr>
              <a:t>Белият баща </a:t>
            </a:r>
          </a:p>
        </p:txBody>
      </p:sp>
      <p:pic>
        <p:nvPicPr>
          <p:cNvPr id="307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650" y="-790575"/>
            <a:ext cx="12528550" cy="832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TextBox 7"/>
          <p:cNvSpPr txBox="1">
            <a:spLocks noChangeArrowheads="1"/>
          </p:cNvSpPr>
          <p:nvPr/>
        </p:nvSpPr>
        <p:spPr bwMode="auto">
          <a:xfrm>
            <a:off x="697992" y="5438487"/>
            <a:ext cx="4121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bg-BG" sz="3200" b="1" dirty="0" smtClean="0">
                <a:latin typeface="Comic Sans MS" pitchFamily="66" charset="0"/>
              </a:rPr>
              <a:t>египетския </a:t>
            </a:r>
            <a:r>
              <a:rPr lang="bg-BG" sz="3200" b="1" dirty="0">
                <a:latin typeface="Comic Sans MS" pitchFamily="66" charset="0"/>
              </a:rPr>
              <a:t>лешояд</a:t>
            </a:r>
          </a:p>
        </p:txBody>
      </p:sp>
    </p:spTree>
    <p:extLst>
      <p:ext uri="{BB962C8B-B14F-4D97-AF65-F5344CB8AC3E}">
        <p14:creationId xmlns:p14="http://schemas.microsoft.com/office/powerpoint/2010/main" val="42925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27_gypsDisplayingA4_s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1" r="22239"/>
          <a:stretch/>
        </p:blipFill>
        <p:spPr bwMode="auto">
          <a:xfrm>
            <a:off x="1" y="0"/>
            <a:ext cx="48291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31_BlackOpenBillA4_sm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4" r="8641"/>
          <a:stretch/>
        </p:blipFill>
        <p:spPr bwMode="auto">
          <a:xfrm>
            <a:off x="4724400" y="-44450"/>
            <a:ext cx="4571999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14401" y="6188741"/>
            <a:ext cx="25218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b="1" dirty="0" smtClean="0">
                <a:solidFill>
                  <a:srgbClr val="111111"/>
                </a:solidFill>
              </a:rPr>
              <a:t>белоглав </a:t>
            </a:r>
            <a:r>
              <a:rPr lang="bg-BG" altLang="bg-BG" b="1" dirty="0">
                <a:solidFill>
                  <a:srgbClr val="111111"/>
                </a:solidFill>
              </a:rPr>
              <a:t>лешояд</a:t>
            </a:r>
            <a:endParaRPr lang="en-US" altLang="bg-BG" b="1" dirty="0">
              <a:solidFill>
                <a:srgbClr val="111111"/>
              </a:solidFill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019800" y="6308725"/>
            <a:ext cx="2082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b="1" dirty="0" smtClean="0">
                <a:solidFill>
                  <a:srgbClr val="111111"/>
                </a:solidFill>
              </a:rPr>
              <a:t>черен </a:t>
            </a:r>
            <a:r>
              <a:rPr lang="bg-BG" altLang="bg-BG" b="1" dirty="0">
                <a:solidFill>
                  <a:srgbClr val="111111"/>
                </a:solidFill>
              </a:rPr>
              <a:t>лешояд</a:t>
            </a:r>
            <a:endParaRPr lang="en-US" altLang="bg-BG" b="1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Ahel_juv8L_AKova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xfrm>
            <a:off x="0" y="0"/>
            <a:ext cx="91744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12"/>
          <p:cNvSpPr txBox="1">
            <a:spLocks noChangeArrowheads="1"/>
          </p:cNvSpPr>
          <p:nvPr/>
        </p:nvSpPr>
        <p:spPr bwMode="auto">
          <a:xfrm>
            <a:off x="179388" y="152337"/>
            <a:ext cx="51847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10000"/>
              </a:spcBef>
            </a:pPr>
            <a:endParaRPr lang="bg-BG" sz="2000" b="1">
              <a:solidFill>
                <a:schemeClr val="bg1"/>
              </a:solidFill>
            </a:endParaRPr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1752600" y="619987"/>
            <a:ext cx="64706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bg-BG" sz="5400" b="1" dirty="0" smtClean="0">
                <a:latin typeface="Gabriola" pitchFamily="82" charset="0"/>
              </a:rPr>
              <a:t>Господарите на </a:t>
            </a:r>
            <a:r>
              <a:rPr lang="bg-BG" sz="5400" b="1" dirty="0">
                <a:latin typeface="Gabriola" pitchFamily="82" charset="0"/>
              </a:rPr>
              <a:t>небето</a:t>
            </a:r>
          </a:p>
        </p:txBody>
      </p:sp>
      <p:pic>
        <p:nvPicPr>
          <p:cNvPr id="10" name="Picture 7" descr="Fch2_15553_Gabor Pap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t="12078" r="37478" b="25446"/>
          <a:stretch/>
        </p:blipFill>
        <p:spPr bwMode="auto">
          <a:xfrm>
            <a:off x="6430308" y="2924620"/>
            <a:ext cx="2665990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4461947"/>
            <a:ext cx="139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ц</a:t>
            </a:r>
            <a:r>
              <a:rPr lang="bg-BG" dirty="0" smtClean="0"/>
              <a:t>арски орел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7071223" y="2362200"/>
            <a:ext cx="138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л</a:t>
            </a:r>
            <a:r>
              <a:rPr lang="bg-BG" dirty="0" smtClean="0"/>
              <a:t>овен сокол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00154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barn owl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8" y="-63690"/>
            <a:ext cx="3970827" cy="470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bg-BG" smtClean="0"/>
          </a:p>
        </p:txBody>
      </p:sp>
      <p:pic>
        <p:nvPicPr>
          <p:cNvPr id="29700" name="Picture 4" descr="Lnubicus_TPröhl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074" y="3746182"/>
            <a:ext cx="4622358" cy="31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562600" y="6248400"/>
            <a:ext cx="26084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b="1" dirty="0" err="1" smtClean="0"/>
              <a:t>белочела</a:t>
            </a:r>
            <a:r>
              <a:rPr lang="bg-BG" altLang="bg-BG" b="1" dirty="0" smtClean="0"/>
              <a:t> </a:t>
            </a:r>
            <a:r>
              <a:rPr lang="bg-BG" altLang="bg-BG" b="1" dirty="0" err="1"/>
              <a:t>сврачка</a:t>
            </a:r>
            <a:endParaRPr lang="en-US" altLang="bg-BG" b="1" dirty="0"/>
          </a:p>
        </p:txBody>
      </p:sp>
      <p:pic>
        <p:nvPicPr>
          <p:cNvPr id="6" name="Picture 4" descr="Monticola_saxatilis_L_s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" y="3746182"/>
            <a:ext cx="4667041" cy="31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1960" y="6248399"/>
            <a:ext cx="29835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b="1" dirty="0" smtClean="0"/>
              <a:t>пъстър </a:t>
            </a:r>
            <a:r>
              <a:rPr lang="bg-BG" altLang="bg-BG" b="1" dirty="0"/>
              <a:t>скален дрозд</a:t>
            </a:r>
            <a:endParaRPr lang="en-US" altLang="bg-BG" b="1" dirty="0"/>
          </a:p>
        </p:txBody>
      </p:sp>
      <p:pic>
        <p:nvPicPr>
          <p:cNvPr id="8" name="Picture 4" descr="Diapozitiv22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369" y="-3048"/>
            <a:ext cx="5180631" cy="374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559552" y="3134994"/>
            <a:ext cx="20986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b="1" dirty="0" smtClean="0"/>
              <a:t>черен </a:t>
            </a:r>
            <a:r>
              <a:rPr lang="bg-BG" altLang="bg-BG" b="1" dirty="0"/>
              <a:t>щъркел</a:t>
            </a:r>
            <a:endParaRPr lang="en-US" altLang="bg-BG" b="1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89731" y="3134994"/>
            <a:ext cx="2109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b="1" dirty="0"/>
              <a:t>з</a:t>
            </a:r>
            <a:r>
              <a:rPr lang="bg-BG" altLang="bg-BG" b="1" dirty="0" smtClean="0"/>
              <a:t>абулена сова</a:t>
            </a:r>
            <a:endParaRPr lang="en-US" altLang="bg-BG" b="1" dirty="0"/>
          </a:p>
        </p:txBody>
      </p:sp>
    </p:spTree>
    <p:extLst>
      <p:ext uri="{BB962C8B-B14F-4D97-AF65-F5344CB8AC3E}">
        <p14:creationId xmlns:p14="http://schemas.microsoft.com/office/powerpoint/2010/main" val="328200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5249863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 descr="DPP_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3330575"/>
            <a:ext cx="507206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bg-BG" sz="4000" smtClean="0"/>
              <a:t>Обикновени ли са ‘обикновените’ видове птици?</a:t>
            </a:r>
          </a:p>
        </p:txBody>
      </p:sp>
      <p:pic>
        <p:nvPicPr>
          <p:cNvPr id="12294" name="Picture 7" descr="1892253142_0acb2fd4b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0"/>
            <a:ext cx="50101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 descr="Oreh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67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1" descr="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786063"/>
            <a:ext cx="2808288" cy="16764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9" name="Picture 6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63" y="2786063"/>
            <a:ext cx="2195512" cy="1677987"/>
          </a:xfrm>
          <a:prstGeom prst="rect">
            <a:avLst/>
          </a:prstGeom>
          <a:noFill/>
          <a:ln w="9525" algn="ctr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Picture 35" descr="Robbi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50" y="2857500"/>
            <a:ext cx="2198688" cy="163195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28625" y="-142875"/>
            <a:ext cx="77009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bg-BG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Обикновени ли са „обикновените“ видове птици?</a:t>
            </a:r>
          </a:p>
        </p:txBody>
      </p:sp>
      <p:pic>
        <p:nvPicPr>
          <p:cNvPr id="16" name="Picture 4" descr="Chaffinc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90" y="2775616"/>
            <a:ext cx="2235444" cy="16842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0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LUTRA LUTRA_Rollin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94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2971800" cy="6556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bg-BG" b="1" u="sng" dirty="0" smtClean="0">
                <a:solidFill>
                  <a:srgbClr val="FFFFCC"/>
                </a:solidFill>
                <a:latin typeface="Times New Roman" pitchFamily="18" charset="0"/>
              </a:rPr>
              <a:t>Бозайници</a:t>
            </a:r>
            <a:endParaRPr lang="en-US" b="1" u="sng" dirty="0" smtClean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344" y="6138672"/>
            <a:ext cx="3200400" cy="685800"/>
          </a:xfrm>
          <a:solidFill>
            <a:srgbClr val="000000">
              <a:alpha val="69804"/>
            </a:srgbClr>
          </a:solidFill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bg-BG" sz="2800" dirty="0" smtClean="0">
                <a:latin typeface="Times New Roman" pitchFamily="18" charset="0"/>
              </a:rPr>
              <a:t>63  вида бозайници</a:t>
            </a:r>
            <a:endParaRPr lang="en-US" sz="28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bg-BG" smtClean="0"/>
          </a:p>
        </p:txBody>
      </p:sp>
      <p:pic>
        <p:nvPicPr>
          <p:cNvPr id="31748" name="Picture 4" descr="S citellus 3 600 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70" y="3281362"/>
            <a:ext cx="4528430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410200" y="6335522"/>
            <a:ext cx="1244600" cy="366713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b="1" dirty="0"/>
              <a:t>лалугер</a:t>
            </a:r>
            <a:endParaRPr lang="en-US" altLang="bg-BG" b="1" dirty="0"/>
          </a:p>
        </p:txBody>
      </p:sp>
      <p:pic>
        <p:nvPicPr>
          <p:cNvPr id="6" name="Picture 4" descr="Dryomis_nytedula_Rollin_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800" y="3281362"/>
            <a:ext cx="5226858" cy="35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469142" y="6334212"/>
            <a:ext cx="24529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b="1" dirty="0"/>
              <a:t>г</a:t>
            </a:r>
            <a:r>
              <a:rPr lang="bg-BG" altLang="bg-BG" b="1" dirty="0" smtClean="0"/>
              <a:t>орски </a:t>
            </a:r>
            <a:r>
              <a:rPr lang="bg-BG" altLang="bg-BG" b="1" dirty="0"/>
              <a:t>сънливец</a:t>
            </a:r>
            <a:endParaRPr lang="en-US" altLang="bg-BG" b="1" dirty="0"/>
          </a:p>
        </p:txBody>
      </p:sp>
      <p:pic>
        <p:nvPicPr>
          <p:cNvPr id="8" name="Picture 4" descr="RHINOLPJUS EURYALE_s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808" y="0"/>
            <a:ext cx="496519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419600" y="2722407"/>
            <a:ext cx="2347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dirty="0" smtClean="0"/>
              <a:t>южен </a:t>
            </a:r>
            <a:r>
              <a:rPr lang="bg-BG" altLang="bg-BG" dirty="0" err="1"/>
              <a:t>подковонос</a:t>
            </a:r>
            <a:endParaRPr lang="en-US" altLang="bg-BG" dirty="0"/>
          </a:p>
        </p:txBody>
      </p:sp>
      <p:pic>
        <p:nvPicPr>
          <p:cNvPr id="10" name="Picture 4" descr="LUTRA LUTRA_Rollin_s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432" y="1"/>
            <a:ext cx="487887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304651" y="2800905"/>
            <a:ext cx="896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dirty="0" smtClean="0"/>
              <a:t>видра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21161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Kovankaya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69" y="-304800"/>
            <a:ext cx="10799763" cy="774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1638" y="3124200"/>
            <a:ext cx="6324600" cy="2819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bg-BG" sz="2800" dirty="0" smtClean="0">
                <a:solidFill>
                  <a:srgbClr val="FFFFCC"/>
                </a:solidFill>
                <a:latin typeface="Times New Roman" pitchFamily="18" charset="0"/>
              </a:rPr>
              <a:t>площ  около 6000 кв. </a:t>
            </a:r>
            <a:r>
              <a:rPr lang="en-US" sz="2800" dirty="0" smtClean="0">
                <a:solidFill>
                  <a:srgbClr val="FFFFCC"/>
                </a:solidFill>
                <a:latin typeface="Times New Roman" pitchFamily="18" charset="0"/>
              </a:rPr>
              <a:t>k</a:t>
            </a:r>
            <a:r>
              <a:rPr lang="bg-BG" sz="2800" dirty="0" smtClean="0">
                <a:solidFill>
                  <a:srgbClr val="FFFFCC"/>
                </a:solidFill>
                <a:latin typeface="Times New Roman" pitchFamily="18" charset="0"/>
              </a:rPr>
              <a:t>м - 5,4 % от територията на България.</a:t>
            </a:r>
            <a:endParaRPr lang="en-US" sz="2800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bg-BG" sz="2800" dirty="0" smtClean="0">
                <a:solidFill>
                  <a:srgbClr val="FFFFCC"/>
                </a:solidFill>
                <a:latin typeface="Times New Roman" pitchFamily="18" charset="0"/>
              </a:rPr>
              <a:t>преходно средиземноморски климат</a:t>
            </a:r>
            <a:endParaRPr lang="en-US" sz="2800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bg-BG" sz="2800" dirty="0" smtClean="0">
                <a:solidFill>
                  <a:srgbClr val="FFFFCC"/>
                </a:solidFill>
                <a:latin typeface="Times New Roman" pitchFamily="18" charset="0"/>
              </a:rPr>
              <a:t>хълмист и нископланински релеф</a:t>
            </a:r>
            <a:endParaRPr lang="en-US" sz="2800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bg-BG" sz="2800" dirty="0" smtClean="0">
                <a:solidFill>
                  <a:srgbClr val="FFFFCC"/>
                </a:solidFill>
                <a:latin typeface="Times New Roman" pitchFamily="18" charset="0"/>
              </a:rPr>
              <a:t>най – висок връх „Вейката” – 1470 м.</a:t>
            </a:r>
            <a:endParaRPr lang="en-US" sz="2800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bg-BG" sz="2800" dirty="0" smtClean="0">
                <a:solidFill>
                  <a:srgbClr val="FFFFCC"/>
                </a:solidFill>
                <a:latin typeface="Times New Roman" pitchFamily="18" charset="0"/>
              </a:rPr>
              <a:t>един от районите с най-голямо биологично разнообразие - 4329 вида животни и 1962 вида растения</a:t>
            </a:r>
            <a:endParaRPr lang="en-US" sz="2800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800" dirty="0" smtClean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-76200" y="1626088"/>
            <a:ext cx="4800600" cy="762000"/>
          </a:xfrm>
        </p:spPr>
        <p:txBody>
          <a:bodyPr/>
          <a:lstStyle/>
          <a:p>
            <a:pPr eaLnBrk="1" hangingPunct="1">
              <a:defRPr/>
            </a:pPr>
            <a:r>
              <a:rPr lang="bg-BG" b="1" u="sng" dirty="0" smtClean="0">
                <a:solidFill>
                  <a:srgbClr val="FFFFCC"/>
                </a:solidFill>
                <a:latin typeface="Times New Roman" pitchFamily="18" charset="0"/>
              </a:rPr>
              <a:t>Източни Родопи</a:t>
            </a:r>
            <a:endParaRPr lang="en-US" b="1" u="sng" dirty="0" smtClean="0">
              <a:solidFill>
                <a:srgbClr val="FFFF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bg-BG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bg-BG" smtClean="0"/>
          </a:p>
        </p:txBody>
      </p:sp>
      <p:pic>
        <p:nvPicPr>
          <p:cNvPr id="34820" name="Picture 4" descr="Canis_lupus_Rollin_s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23813"/>
            <a:ext cx="10210800" cy="713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7239000" y="6120067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b="1" dirty="0">
                <a:solidFill>
                  <a:srgbClr val="111111"/>
                </a:solidFill>
              </a:rPr>
              <a:t>Вълк</a:t>
            </a:r>
            <a:endParaRPr lang="en-US" altLang="bg-BG" b="1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0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bg-BG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bg-BG" smtClean="0"/>
          </a:p>
        </p:txBody>
      </p:sp>
      <p:pic>
        <p:nvPicPr>
          <p:cNvPr id="35844" name="Picture 4" descr="Vormela_peregusna_E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213" y="-38100"/>
            <a:ext cx="10260013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04800" y="62484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b="1" dirty="0">
                <a:solidFill>
                  <a:srgbClr val="FFFF00"/>
                </a:solidFill>
              </a:rPr>
              <a:t>Пъстър пор</a:t>
            </a:r>
            <a:endParaRPr lang="en-US" altLang="bg-BG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latin typeface="Comic Sans MS" pitchFamily="66" charset="0"/>
              </a:rPr>
              <a:t>Защо </a:t>
            </a:r>
            <a:r>
              <a:rPr lang="bg-BG" dirty="0" err="1" smtClean="0">
                <a:latin typeface="Comic Sans MS" pitchFamily="66" charset="0"/>
              </a:rPr>
              <a:t>природозащита</a:t>
            </a:r>
            <a:r>
              <a:rPr lang="bg-BG" dirty="0" smtClean="0">
                <a:latin typeface="Comic Sans MS" pitchFamily="66" charset="0"/>
              </a:rPr>
              <a:t>?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639094"/>
            <a:ext cx="4762500" cy="4448175"/>
          </a:xfrm>
        </p:spPr>
      </p:pic>
    </p:spTree>
    <p:extLst>
      <p:ext uri="{BB962C8B-B14F-4D97-AF65-F5344CB8AC3E}">
        <p14:creationId xmlns:p14="http://schemas.microsoft.com/office/powerpoint/2010/main" val="372928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74" descr="Merops_p1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3"/>
          <a:stretch/>
        </p:blipFill>
        <p:spPr>
          <a:xfrm>
            <a:off x="6172200" y="733570"/>
            <a:ext cx="3488314" cy="2765425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Laluger_S.Spasov_4.JPG"/>
          <p:cNvPicPr>
            <a:picLocks noChangeAspect="1"/>
          </p:cNvPicPr>
          <p:nvPr/>
        </p:nvPicPr>
        <p:blipFill>
          <a:blip r:embed="rId3" cstate="email"/>
          <a:srcRect r="21739"/>
          <a:stretch>
            <a:fillRect/>
          </a:stretch>
        </p:blipFill>
        <p:spPr>
          <a:xfrm>
            <a:off x="3832087" y="762000"/>
            <a:ext cx="2594113" cy="2209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194" name="Picture 73" descr="falco vespertines 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5088"/>
            <a:ext cx="5651500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6" descr="tawnyow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568950"/>
            <a:ext cx="1951038" cy="128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Text Box 70"/>
          <p:cNvSpPr txBox="1">
            <a:spLocks noChangeArrowheads="1"/>
          </p:cNvSpPr>
          <p:nvPr/>
        </p:nvSpPr>
        <p:spPr bwMode="auto">
          <a:xfrm>
            <a:off x="971550" y="2781300"/>
            <a:ext cx="4824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bg-BG" sz="2400">
              <a:latin typeface="Times New Roman" pitchFamily="18" charset="0"/>
            </a:endParaRPr>
          </a:p>
        </p:txBody>
      </p:sp>
      <p:sp>
        <p:nvSpPr>
          <p:cNvPr id="8201" name="Text Box 71"/>
          <p:cNvSpPr txBox="1">
            <a:spLocks noChangeArrowheads="1"/>
          </p:cNvSpPr>
          <p:nvPr/>
        </p:nvSpPr>
        <p:spPr bwMode="auto">
          <a:xfrm>
            <a:off x="900113" y="2636838"/>
            <a:ext cx="3455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bg-BG" sz="2400">
              <a:latin typeface="Times New Roman" pitchFamily="18" charset="0"/>
            </a:endParaRPr>
          </a:p>
        </p:txBody>
      </p:sp>
      <p:pic>
        <p:nvPicPr>
          <p:cNvPr id="8202" name="Picture 72" descr="66bfef805f3e5270077ae2a6fb9f099eIsleofM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662" y="733570"/>
            <a:ext cx="2869768" cy="2152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78" descr="A_heliaca_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3505201"/>
            <a:ext cx="3492500" cy="335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1" name="Rectangle 5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835025" y="-11567"/>
            <a:ext cx="7235825" cy="762000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bg-BG" sz="2800" dirty="0" smtClean="0">
                <a:solidFill>
                  <a:srgbClr val="FFFF00"/>
                </a:solidFill>
                <a:latin typeface="Comic Sans MS" pitchFamily="66" charset="0"/>
              </a:rPr>
              <a:t>Това е нашият дом</a:t>
            </a:r>
          </a:p>
        </p:txBody>
      </p:sp>
      <p:pic>
        <p:nvPicPr>
          <p:cNvPr id="8195" name="Picture 69" descr="sangsvan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2038" y="742301"/>
            <a:ext cx="1771650" cy="2135188"/>
          </a:xfr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9" name="Picture 18" descr="mountain_chicks_M Horvath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114800" y="2466543"/>
            <a:ext cx="2311400" cy="1377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6338" name="Picture 82" descr="Furukawa-Rock-Dri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" y="3213100"/>
            <a:ext cx="421163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336" name="Picture 80" descr="e4f3b6b2e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2810329"/>
            <a:ext cx="5222648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340" name="Picture 84" descr="im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61" y="733570"/>
            <a:ext cx="57245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341" name="Picture 85" descr="salvage-logging-in-the-wild-r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005"/>
            <a:ext cx="3932238" cy="260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28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1719072"/>
            <a:ext cx="9144000" cy="5138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-366331"/>
            <a:ext cx="5434396" cy="3621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0"/>
            <a:ext cx="5231339" cy="32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0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33" y="3694557"/>
            <a:ext cx="5672667" cy="3190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24" y="-1"/>
            <a:ext cx="4926076" cy="3694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367733" cy="3276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32"/>
          <a:stretch/>
        </p:blipFill>
        <p:spPr>
          <a:xfrm>
            <a:off x="0" y="3276600"/>
            <a:ext cx="4419600" cy="358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3" y="1600200"/>
            <a:ext cx="6468533" cy="363855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5331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06" y="-159127"/>
            <a:ext cx="3422976" cy="3276600"/>
          </a:xfrm>
          <a:prstGeom prst="rect">
            <a:avLst/>
          </a:prstGeom>
        </p:spPr>
      </p:pic>
      <p:pic>
        <p:nvPicPr>
          <p:cNvPr id="5" name="Content Placeholder 4" descr="https://bspb.org/wp-content/uploads/2020/10/Hranilk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116" y="2980977"/>
            <a:ext cx="3619908" cy="393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© Йордан Христов - Голям синиге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-12192"/>
            <a:ext cx="4453177" cy="29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ак да си направя къщичка за птиц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88" y="2639568"/>
            <a:ext cx="2895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bspb.org/wp-content/uploads/2020/10/Hranilka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06" y="2715768"/>
            <a:ext cx="3104122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391" y="-22630"/>
            <a:ext cx="2857500" cy="300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DSC02995_sma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42988" y="1052513"/>
            <a:ext cx="6985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bg-BG" sz="4800" b="1" dirty="0">
                <a:latin typeface="Comic Sans MS" pitchFamily="66" charset="0"/>
              </a:rPr>
              <a:t>Обичайте и пазете </a:t>
            </a:r>
          </a:p>
          <a:p>
            <a:pPr eaLnBrk="1" hangingPunct="1"/>
            <a:r>
              <a:rPr lang="bg-BG" sz="4800" b="1" dirty="0">
                <a:latin typeface="Comic Sans MS" pitchFamily="66" charset="0"/>
              </a:rPr>
              <a:t>Българската природа!</a:t>
            </a:r>
          </a:p>
        </p:txBody>
      </p:sp>
    </p:spTree>
    <p:extLst>
      <p:ext uri="{BB962C8B-B14F-4D97-AF65-F5344CB8AC3E}">
        <p14:creationId xmlns:p14="http://schemas.microsoft.com/office/powerpoint/2010/main" val="41752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327900"/>
          </a:xfrm>
          <a:prstGeom prst="rect">
            <a:avLst/>
          </a:prstGeom>
        </p:spPr>
      </p:pic>
      <p:sp>
        <p:nvSpPr>
          <p:cNvPr id="20" name="Content Placeholder 3"/>
          <p:cNvSpPr txBox="1">
            <a:spLocks/>
          </p:cNvSpPr>
          <p:nvPr/>
        </p:nvSpPr>
        <p:spPr>
          <a:xfrm>
            <a:off x="1295400" y="648998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bg-BG" b="1" smtClean="0">
                <a:latin typeface="Comic Sans MS" pitchFamily="66" charset="0"/>
              </a:rPr>
              <a:t>Благодаря Ви за вниманието!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0363656">
            <a:off x="6616611" y="1527501"/>
            <a:ext cx="139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latin typeface="Comic Sans MS" pitchFamily="66" charset="0"/>
              </a:rPr>
              <a:t>Въпроси?</a:t>
            </a:r>
            <a:endParaRPr lang="en-US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1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9500366" cy="6858000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2508" y="3535973"/>
            <a:ext cx="33528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bg-BG" b="1" u="sng" dirty="0" smtClean="0">
                <a:solidFill>
                  <a:srgbClr val="FFFFCC"/>
                </a:solidFill>
                <a:latin typeface="Times New Roman" pitchFamily="18" charset="0"/>
              </a:rPr>
              <a:t>Растения</a:t>
            </a:r>
            <a:endParaRPr lang="en-US" b="1" u="sng" dirty="0" smtClean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4648200"/>
            <a:ext cx="6553200" cy="9144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bg-BG" sz="2800" dirty="0" smtClean="0">
                <a:solidFill>
                  <a:srgbClr val="FFFFCC"/>
                </a:solidFill>
                <a:latin typeface="Times New Roman" pitchFamily="18" charset="0"/>
              </a:rPr>
              <a:t>Досега са открити 1962 вида растения</a:t>
            </a:r>
            <a:endParaRPr lang="en-US" sz="2800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dirty="0" smtClean="0">
              <a:solidFill>
                <a:srgbClr val="FFFF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bg-BG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bg-BG" smtClean="0"/>
          </a:p>
        </p:txBody>
      </p:sp>
      <p:pic>
        <p:nvPicPr>
          <p:cNvPr id="6148" name="Picture 4" descr="Anacamptis pyramidalis_Christian_Mais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08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Ophrys conuta_Christian_Maisn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5808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04800" y="6172200"/>
            <a:ext cx="401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sz="2000" b="1" dirty="0"/>
              <a:t>Пирамидален </a:t>
            </a:r>
            <a:r>
              <a:rPr lang="bg-BG" altLang="bg-BG" sz="2000" b="1" dirty="0" err="1"/>
              <a:t>анакамптис</a:t>
            </a:r>
            <a:endParaRPr lang="en-US" altLang="bg-BG" sz="2000" b="1" dirty="0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4953000" y="6172200"/>
            <a:ext cx="1457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sz="2000" b="1" dirty="0" err="1"/>
              <a:t>Пчелица</a:t>
            </a:r>
            <a:endParaRPr lang="en-US" altLang="bg-BG" sz="2000" b="1" dirty="0"/>
          </a:p>
        </p:txBody>
      </p:sp>
    </p:spTree>
    <p:extLst>
      <p:ext uri="{BB962C8B-B14F-4D97-AF65-F5344CB8AC3E}">
        <p14:creationId xmlns:p14="http://schemas.microsoft.com/office/powerpoint/2010/main" val="32072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bg-BG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bg-BG" smtClean="0"/>
          </a:p>
        </p:txBody>
      </p:sp>
      <p:pic>
        <p:nvPicPr>
          <p:cNvPr id="7172" name="Picture 5" descr="Lilium_rhodopaeum_Vl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0"/>
            <a:ext cx="4111625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Verbascum_rupestre_Jipsi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525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2009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sz="2000" dirty="0"/>
              <a:t>Скален лопен</a:t>
            </a:r>
            <a:endParaRPr lang="en-US" altLang="bg-BG" sz="2000" dirty="0"/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5181600" y="6248400"/>
            <a:ext cx="2136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sz="2000" dirty="0"/>
              <a:t>Родопски крем</a:t>
            </a:r>
            <a:endParaRPr lang="en-US" altLang="bg-BG" sz="2000" dirty="0"/>
          </a:p>
        </p:txBody>
      </p:sp>
    </p:spTree>
    <p:extLst>
      <p:ext uri="{BB962C8B-B14F-4D97-AF65-F5344CB8AC3E}">
        <p14:creationId xmlns:p14="http://schemas.microsoft.com/office/powerpoint/2010/main" val="263000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Hyla_Rol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00"/>
            <a:ext cx="9144000" cy="789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5334000"/>
            <a:ext cx="3276600" cy="6858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bg-BG" sz="2800" dirty="0" smtClean="0">
                <a:solidFill>
                  <a:srgbClr val="FFFFCC"/>
                </a:solidFill>
                <a:latin typeface="Times New Roman" pitchFamily="18" charset="0"/>
              </a:rPr>
              <a:t>11 вида земноводни</a:t>
            </a:r>
            <a:endParaRPr lang="en-US" sz="2800" dirty="0" smtClean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04092" y="4114800"/>
            <a:ext cx="350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bg-BG" altLang="bg-BG" sz="4400" b="1" u="sng" dirty="0">
                <a:solidFill>
                  <a:srgbClr val="FFFFCC"/>
                </a:solidFill>
                <a:latin typeface="Times New Roman" panose="02020603050405020304" pitchFamily="18" charset="0"/>
              </a:rPr>
              <a:t>земноводни</a:t>
            </a:r>
            <a:endParaRPr lang="en-US" altLang="bg-BG" sz="4400" b="1" u="sng" dirty="0">
              <a:solidFill>
                <a:srgbClr val="FFFF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bg-BG" smtClean="0"/>
          </a:p>
        </p:txBody>
      </p:sp>
      <p:pic>
        <p:nvPicPr>
          <p:cNvPr id="6" name="Picture 4" descr="DSC028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568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Georgi_Popgeorgiev (5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12" y="3048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salamandra_salamandra_20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644" y="-14351"/>
            <a:ext cx="4691648" cy="375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257800" y="3264663"/>
            <a:ext cx="1898650" cy="396875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sz="2000" b="1" dirty="0"/>
              <a:t>Дъждовник</a:t>
            </a:r>
            <a:endParaRPr lang="en-US" altLang="bg-BG" sz="2000" b="1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6172200"/>
            <a:ext cx="3571875" cy="396875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sz="2000" b="1" dirty="0"/>
              <a:t>Кафява крастава жаба</a:t>
            </a:r>
            <a:endParaRPr lang="en-US" altLang="bg-BG" sz="2000" b="1" dirty="0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28057" y="3285998"/>
            <a:ext cx="3571875" cy="396875"/>
          </a:xfrm>
          <a:prstGeom prst="rect">
            <a:avLst/>
          </a:prstGeom>
          <a:solidFill>
            <a:srgbClr val="000000">
              <a:alpha val="69804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sz="2000" b="1" dirty="0"/>
              <a:t>Балканска </a:t>
            </a:r>
            <a:r>
              <a:rPr lang="bg-BG" altLang="bg-BG" sz="2000" b="1" dirty="0" err="1"/>
              <a:t>чесновница</a:t>
            </a:r>
            <a:endParaRPr lang="en-US" altLang="bg-BG" sz="2000" b="1" dirty="0"/>
          </a:p>
        </p:txBody>
      </p:sp>
      <p:pic>
        <p:nvPicPr>
          <p:cNvPr id="10" name="Picture 4" descr="Hyla_Roll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657" y="3736849"/>
            <a:ext cx="3613635" cy="312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103611" y="6211637"/>
            <a:ext cx="2989921" cy="40011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sz="2000" b="1" dirty="0" smtClean="0"/>
              <a:t>Жаба </a:t>
            </a:r>
            <a:r>
              <a:rPr lang="bg-BG" altLang="bg-BG" sz="2000" b="1" dirty="0" err="1" smtClean="0"/>
              <a:t>дървестница</a:t>
            </a:r>
            <a:endParaRPr lang="en-US" altLang="bg-BG" sz="2000" b="1" dirty="0"/>
          </a:p>
        </p:txBody>
      </p:sp>
    </p:spTree>
    <p:extLst>
      <p:ext uri="{BB962C8B-B14F-4D97-AF65-F5344CB8AC3E}">
        <p14:creationId xmlns:p14="http://schemas.microsoft.com/office/powerpoint/2010/main" val="314570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Ophysops_elegans_mal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76200"/>
            <a:ext cx="10210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1905000"/>
            <a:ext cx="3200400" cy="1139825"/>
          </a:xfrm>
        </p:spPr>
        <p:txBody>
          <a:bodyPr/>
          <a:lstStyle/>
          <a:p>
            <a:pPr eaLnBrk="1" hangingPunct="1">
              <a:defRPr/>
            </a:pPr>
            <a:r>
              <a:rPr lang="bg-BG" b="1" u="sng" dirty="0" smtClean="0">
                <a:solidFill>
                  <a:srgbClr val="FFFFCC"/>
                </a:solidFill>
                <a:latin typeface="Times New Roman" pitchFamily="18" charset="0"/>
              </a:rPr>
              <a:t>Влечуги</a:t>
            </a:r>
            <a:r>
              <a:rPr lang="bg-BG" b="1" u="sng" dirty="0" smtClean="0">
                <a:latin typeface="Times New Roman" pitchFamily="18" charset="0"/>
              </a:rPr>
              <a:t> </a:t>
            </a:r>
            <a:endParaRPr lang="en-US" b="1" u="sng" dirty="0" smtClean="0">
              <a:latin typeface="Times New Roman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52400" y="3276600"/>
            <a:ext cx="2819400" cy="685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bg-BG" sz="2800" dirty="0" smtClean="0">
                <a:solidFill>
                  <a:srgbClr val="FFFFCC"/>
                </a:solidFill>
                <a:latin typeface="Times New Roman" pitchFamily="18" charset="0"/>
              </a:rPr>
              <a:t>27 вида влечуги</a:t>
            </a:r>
            <a:endParaRPr lang="en-US" sz="2800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933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bg-BG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bg-BG" smtClean="0"/>
          </a:p>
        </p:txBody>
      </p:sp>
      <p:pic>
        <p:nvPicPr>
          <p:cNvPr id="15364" name="Picture 4" descr="DSC079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0" y="6172200"/>
            <a:ext cx="3992563" cy="396875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bg-BG" altLang="bg-BG" sz="2000" b="1" dirty="0" err="1"/>
              <a:t>Шипобедрена</a:t>
            </a:r>
            <a:r>
              <a:rPr lang="bg-BG" altLang="bg-BG" sz="2000" b="1" dirty="0"/>
              <a:t> костенурка</a:t>
            </a:r>
            <a:endParaRPr lang="en-US" altLang="bg-BG" sz="2000" b="1" dirty="0"/>
          </a:p>
        </p:txBody>
      </p:sp>
    </p:spTree>
    <p:extLst>
      <p:ext uri="{BB962C8B-B14F-4D97-AF65-F5344CB8AC3E}">
        <p14:creationId xmlns:p14="http://schemas.microsoft.com/office/powerpoint/2010/main" val="408084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264</Words>
  <Application>Microsoft Office PowerPoint</Application>
  <PresentationFormat>Презентация на цял екран (4:3)</PresentationFormat>
  <Paragraphs>65</Paragraphs>
  <Slides>28</Slides>
  <Notes>2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28</vt:i4>
      </vt:variant>
    </vt:vector>
  </HeadingPairs>
  <TitlesOfParts>
    <vt:vector size="37" baseType="lpstr">
      <vt:lpstr>Arial</vt:lpstr>
      <vt:lpstr>Bookman Old Style</vt:lpstr>
      <vt:lpstr>Calibri</vt:lpstr>
      <vt:lpstr>Comic Sans MS</vt:lpstr>
      <vt:lpstr>Gabriola</vt:lpstr>
      <vt:lpstr>Times New Roman</vt:lpstr>
      <vt:lpstr>Verdana</vt:lpstr>
      <vt:lpstr>Wingdings</vt:lpstr>
      <vt:lpstr>Office Theme</vt:lpstr>
      <vt:lpstr> </vt:lpstr>
      <vt:lpstr>Източни Родопи</vt:lpstr>
      <vt:lpstr>Растения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Влечуги </vt:lpstr>
      <vt:lpstr>Презентация на PowerPoint</vt:lpstr>
      <vt:lpstr>Презентация на PowerPoint</vt:lpstr>
      <vt:lpstr>Презентация на PowerPoint</vt:lpstr>
      <vt:lpstr>Птици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Обикновени ли са ‘обикновените’ видове птици?</vt:lpstr>
      <vt:lpstr>Бозайници</vt:lpstr>
      <vt:lpstr>Презентация на PowerPoint</vt:lpstr>
      <vt:lpstr>Презентация на PowerPoint</vt:lpstr>
      <vt:lpstr>Презентация на PowerPoint</vt:lpstr>
      <vt:lpstr>Защо природозащита?</vt:lpstr>
      <vt:lpstr>Това е нашият дом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NIKITA</dc:creator>
  <cp:lastModifiedBy>user202</cp:lastModifiedBy>
  <cp:revision>56</cp:revision>
  <dcterms:created xsi:type="dcterms:W3CDTF">2006-08-16T00:00:00Z</dcterms:created>
  <dcterms:modified xsi:type="dcterms:W3CDTF">2021-12-13T07:52:30Z</dcterms:modified>
</cp:coreProperties>
</file>