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60" r:id="rId1"/>
  </p:sldMasterIdLst>
  <p:notesMasterIdLst>
    <p:notesMasterId r:id="rId15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10080625" cy="5670550"/>
  <p:notesSz cx="7772400" cy="100584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31" d="100"/>
          <a:sy n="131" d="100"/>
        </p:scale>
        <p:origin x="660" y="1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295650" y="754375"/>
            <a:ext cx="5181850" cy="37719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777225" y="4777725"/>
            <a:ext cx="6217900" cy="45262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gdcdd693128_0_31:notes"/>
          <p:cNvSpPr txBox="1">
            <a:spLocks noGrp="1"/>
          </p:cNvSpPr>
          <p:nvPr>
            <p:ph type="body" idx="1"/>
          </p:nvPr>
        </p:nvSpPr>
        <p:spPr>
          <a:xfrm>
            <a:off x="777225" y="4777725"/>
            <a:ext cx="6217800" cy="452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62;gdcdd693128_0_31:notes"/>
          <p:cNvSpPr>
            <a:spLocks noGrp="1" noRot="1" noChangeAspect="1"/>
          </p:cNvSpPr>
          <p:nvPr>
            <p:ph type="sldImg" idx="2"/>
          </p:nvPr>
        </p:nvSpPr>
        <p:spPr>
          <a:xfrm>
            <a:off x="534988" y="754063"/>
            <a:ext cx="6702425" cy="37719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gdcdd693128_0_2:notes"/>
          <p:cNvSpPr txBox="1">
            <a:spLocks noGrp="1"/>
          </p:cNvSpPr>
          <p:nvPr>
            <p:ph type="body" idx="1"/>
          </p:nvPr>
        </p:nvSpPr>
        <p:spPr>
          <a:xfrm>
            <a:off x="777225" y="4777725"/>
            <a:ext cx="6217800" cy="452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4" name="Google Shape;144;gdcdd693128_0_2:notes"/>
          <p:cNvSpPr>
            <a:spLocks noGrp="1" noRot="1" noChangeAspect="1"/>
          </p:cNvSpPr>
          <p:nvPr>
            <p:ph type="sldImg" idx="2"/>
          </p:nvPr>
        </p:nvSpPr>
        <p:spPr>
          <a:xfrm>
            <a:off x="534988" y="754063"/>
            <a:ext cx="6702425" cy="37719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p14:notes"/>
          <p:cNvSpPr txBox="1">
            <a:spLocks noGrp="1"/>
          </p:cNvSpPr>
          <p:nvPr>
            <p:ph type="body" idx="1"/>
          </p:nvPr>
        </p:nvSpPr>
        <p:spPr>
          <a:xfrm>
            <a:off x="777225" y="4777725"/>
            <a:ext cx="6217900" cy="452627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3" name="Google Shape;153;p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534988" y="754063"/>
            <a:ext cx="6702425" cy="37719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gdcdd693128_0_18:notes"/>
          <p:cNvSpPr txBox="1">
            <a:spLocks noGrp="1"/>
          </p:cNvSpPr>
          <p:nvPr>
            <p:ph type="body" idx="1"/>
          </p:nvPr>
        </p:nvSpPr>
        <p:spPr>
          <a:xfrm>
            <a:off x="777225" y="4777725"/>
            <a:ext cx="6217800" cy="452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2" name="Google Shape;162;gdcdd693128_0_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534988" y="754063"/>
            <a:ext cx="6702425" cy="37719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Google Shape;170;p16:notes"/>
          <p:cNvSpPr txBox="1">
            <a:spLocks noGrp="1"/>
          </p:cNvSpPr>
          <p:nvPr>
            <p:ph type="body" idx="1"/>
          </p:nvPr>
        </p:nvSpPr>
        <p:spPr>
          <a:xfrm>
            <a:off x="777225" y="4777725"/>
            <a:ext cx="6217900" cy="452627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1" name="Google Shape;171;p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534988" y="754063"/>
            <a:ext cx="6702425" cy="37719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3:notes"/>
          <p:cNvSpPr txBox="1">
            <a:spLocks noGrp="1"/>
          </p:cNvSpPr>
          <p:nvPr>
            <p:ph type="body" idx="1"/>
          </p:nvPr>
        </p:nvSpPr>
        <p:spPr>
          <a:xfrm>
            <a:off x="777225" y="4777725"/>
            <a:ext cx="6217900" cy="452627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70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534988" y="754063"/>
            <a:ext cx="6702425" cy="37719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5:notes"/>
          <p:cNvSpPr txBox="1">
            <a:spLocks noGrp="1"/>
          </p:cNvSpPr>
          <p:nvPr>
            <p:ph type="body" idx="1"/>
          </p:nvPr>
        </p:nvSpPr>
        <p:spPr>
          <a:xfrm>
            <a:off x="777225" y="4777725"/>
            <a:ext cx="6217900" cy="452627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78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534988" y="754063"/>
            <a:ext cx="6702425" cy="37719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6:notes"/>
          <p:cNvSpPr txBox="1">
            <a:spLocks noGrp="1"/>
          </p:cNvSpPr>
          <p:nvPr>
            <p:ph type="body" idx="1"/>
          </p:nvPr>
        </p:nvSpPr>
        <p:spPr>
          <a:xfrm>
            <a:off x="777225" y="4777725"/>
            <a:ext cx="6217900" cy="452627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87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534988" y="754063"/>
            <a:ext cx="6702425" cy="37719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7:notes"/>
          <p:cNvSpPr txBox="1">
            <a:spLocks noGrp="1"/>
          </p:cNvSpPr>
          <p:nvPr>
            <p:ph type="body" idx="1"/>
          </p:nvPr>
        </p:nvSpPr>
        <p:spPr>
          <a:xfrm>
            <a:off x="777225" y="4777725"/>
            <a:ext cx="6217900" cy="452627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9" name="Google Shape;99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534988" y="754063"/>
            <a:ext cx="6702425" cy="37719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9:notes"/>
          <p:cNvSpPr txBox="1">
            <a:spLocks noGrp="1"/>
          </p:cNvSpPr>
          <p:nvPr>
            <p:ph type="body" idx="1"/>
          </p:nvPr>
        </p:nvSpPr>
        <p:spPr>
          <a:xfrm>
            <a:off x="777225" y="4777725"/>
            <a:ext cx="6217900" cy="452627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8" name="Google Shape;108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534988" y="754063"/>
            <a:ext cx="6702425" cy="37719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10:notes"/>
          <p:cNvSpPr txBox="1">
            <a:spLocks noGrp="1"/>
          </p:cNvSpPr>
          <p:nvPr>
            <p:ph type="body" idx="1"/>
          </p:nvPr>
        </p:nvSpPr>
        <p:spPr>
          <a:xfrm>
            <a:off x="777225" y="4777725"/>
            <a:ext cx="6217900" cy="452627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7" name="Google Shape;117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534988" y="754063"/>
            <a:ext cx="6702425" cy="37719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11:notes"/>
          <p:cNvSpPr txBox="1">
            <a:spLocks noGrp="1"/>
          </p:cNvSpPr>
          <p:nvPr>
            <p:ph type="body" idx="1"/>
          </p:nvPr>
        </p:nvSpPr>
        <p:spPr>
          <a:xfrm>
            <a:off x="777225" y="4777725"/>
            <a:ext cx="6217900" cy="452627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6" name="Google Shape;126;p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534988" y="754063"/>
            <a:ext cx="6702425" cy="37719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12:notes"/>
          <p:cNvSpPr txBox="1">
            <a:spLocks noGrp="1"/>
          </p:cNvSpPr>
          <p:nvPr>
            <p:ph type="body" idx="1"/>
          </p:nvPr>
        </p:nvSpPr>
        <p:spPr>
          <a:xfrm>
            <a:off x="777225" y="4777725"/>
            <a:ext cx="6217900" cy="452627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5" name="Google Shape;135;p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534988" y="754063"/>
            <a:ext cx="6702425" cy="37719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x">
  <p:cSld name="TITLE_AND_BODY">
    <p:spTree>
      <p:nvGrpSpPr>
        <p:cNvPr id="1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Google Shape;13;p2"/>
          <p:cNvSpPr txBox="1"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" name="Google Shape;14;p2"/>
          <p:cNvSpPr txBox="1">
            <a:spLocks noGrp="1"/>
          </p:cNvSpPr>
          <p:nvPr>
            <p:ph type="subTitle" idx="1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, Content over Content" type="objOverTx">
  <p:cSld name="OBJECT_OVER_TEXT"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11"/>
          <p:cNvSpPr txBox="1"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11"/>
          <p:cNvSpPr txBox="1">
            <a:spLocks noGrp="1"/>
          </p:cNvSpPr>
          <p:nvPr>
            <p:ph type="body" idx="1"/>
          </p:nvPr>
        </p:nvSpPr>
        <p:spPr>
          <a:xfrm>
            <a:off x="504000" y="1326600"/>
            <a:ext cx="9071640" cy="15681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5" name="Google Shape;45;p11"/>
          <p:cNvSpPr txBox="1">
            <a:spLocks noGrp="1"/>
          </p:cNvSpPr>
          <p:nvPr>
            <p:ph type="body" idx="2"/>
          </p:nvPr>
        </p:nvSpPr>
        <p:spPr>
          <a:xfrm>
            <a:off x="504000" y="3044160"/>
            <a:ext cx="9071640" cy="15681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, 4 Content" type="fourObj">
  <p:cSld name="FOUR_OBJECTS">
    <p:spTree>
      <p:nvGrpSpPr>
        <p:cNvPr id="1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12"/>
          <p:cNvSpPr txBox="1"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12"/>
          <p:cNvSpPr txBox="1">
            <a:spLocks noGrp="1"/>
          </p:cNvSpPr>
          <p:nvPr>
            <p:ph type="body" idx="1"/>
          </p:nvPr>
        </p:nvSpPr>
        <p:spPr>
          <a:xfrm>
            <a:off x="504000" y="1326600"/>
            <a:ext cx="4426920" cy="15681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12"/>
          <p:cNvSpPr txBox="1">
            <a:spLocks noGrp="1"/>
          </p:cNvSpPr>
          <p:nvPr>
            <p:ph type="body" idx="2"/>
          </p:nvPr>
        </p:nvSpPr>
        <p:spPr>
          <a:xfrm>
            <a:off x="5152680" y="1326600"/>
            <a:ext cx="4426920" cy="15681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0" name="Google Shape;50;p12"/>
          <p:cNvSpPr txBox="1">
            <a:spLocks noGrp="1"/>
          </p:cNvSpPr>
          <p:nvPr>
            <p:ph type="body" idx="3"/>
          </p:nvPr>
        </p:nvSpPr>
        <p:spPr>
          <a:xfrm>
            <a:off x="504000" y="3044160"/>
            <a:ext cx="4426920" cy="15681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12"/>
          <p:cNvSpPr txBox="1">
            <a:spLocks noGrp="1"/>
          </p:cNvSpPr>
          <p:nvPr>
            <p:ph type="body" idx="4"/>
          </p:nvPr>
        </p:nvSpPr>
        <p:spPr>
          <a:xfrm>
            <a:off x="5152680" y="3044160"/>
            <a:ext cx="4426920" cy="15681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, 6 Content">
  <p:cSld name="Title, 6 Content"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13"/>
          <p:cNvSpPr txBox="1"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4" name="Google Shape;54;p13"/>
          <p:cNvSpPr txBox="1">
            <a:spLocks noGrp="1"/>
          </p:cNvSpPr>
          <p:nvPr>
            <p:ph type="body" idx="1"/>
          </p:nvPr>
        </p:nvSpPr>
        <p:spPr>
          <a:xfrm>
            <a:off x="504000" y="1326600"/>
            <a:ext cx="2920680" cy="15681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" name="Google Shape;55;p13"/>
          <p:cNvSpPr txBox="1">
            <a:spLocks noGrp="1"/>
          </p:cNvSpPr>
          <p:nvPr>
            <p:ph type="body" idx="2"/>
          </p:nvPr>
        </p:nvSpPr>
        <p:spPr>
          <a:xfrm>
            <a:off x="3571200" y="1326600"/>
            <a:ext cx="2920680" cy="15681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13"/>
          <p:cNvSpPr txBox="1">
            <a:spLocks noGrp="1"/>
          </p:cNvSpPr>
          <p:nvPr>
            <p:ph type="body" idx="3"/>
          </p:nvPr>
        </p:nvSpPr>
        <p:spPr>
          <a:xfrm>
            <a:off x="6638040" y="1326600"/>
            <a:ext cx="2920680" cy="15681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13"/>
          <p:cNvSpPr txBox="1">
            <a:spLocks noGrp="1"/>
          </p:cNvSpPr>
          <p:nvPr>
            <p:ph type="body" idx="4"/>
          </p:nvPr>
        </p:nvSpPr>
        <p:spPr>
          <a:xfrm>
            <a:off x="504000" y="3044160"/>
            <a:ext cx="2920680" cy="15681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8" name="Google Shape;58;p13"/>
          <p:cNvSpPr txBox="1">
            <a:spLocks noGrp="1"/>
          </p:cNvSpPr>
          <p:nvPr>
            <p:ph type="body" idx="5"/>
          </p:nvPr>
        </p:nvSpPr>
        <p:spPr>
          <a:xfrm>
            <a:off x="3571200" y="3044160"/>
            <a:ext cx="2920680" cy="15681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13"/>
          <p:cNvSpPr txBox="1">
            <a:spLocks noGrp="1"/>
          </p:cNvSpPr>
          <p:nvPr>
            <p:ph type="body" idx="6"/>
          </p:nvPr>
        </p:nvSpPr>
        <p:spPr>
          <a:xfrm>
            <a:off x="6638040" y="3044160"/>
            <a:ext cx="2920680" cy="15681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 Slide" type="blank">
  <p:cSld name="BLANK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, Content" type="obj">
  <p:cSld name="OBJECT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, 2 Content" type="twoObj">
  <p:cSld name="TWO_OBJECTS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5"/>
          <p:cNvSpPr txBox="1"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5"/>
          <p:cNvSpPr txBox="1">
            <a:spLocks noGrp="1"/>
          </p:cNvSpPr>
          <p:nvPr>
            <p:ph type="body" idx="1"/>
          </p:nvPr>
        </p:nvSpPr>
        <p:spPr>
          <a:xfrm>
            <a:off x="504000" y="1326600"/>
            <a:ext cx="4426920" cy="32882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2"/>
          </p:nvPr>
        </p:nvSpPr>
        <p:spPr>
          <a:xfrm>
            <a:off x="5152680" y="1326600"/>
            <a:ext cx="4426920" cy="32882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6"/>
          <p:cNvSpPr txBox="1"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entered Text" type="objOnly">
  <p:cSld name="OBJECT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7"/>
          <p:cNvSpPr txBox="1">
            <a:spLocks noGrp="1"/>
          </p:cNvSpPr>
          <p:nvPr>
            <p:ph type="subTitle" idx="1"/>
          </p:nvPr>
        </p:nvSpPr>
        <p:spPr>
          <a:xfrm>
            <a:off x="504000" y="226080"/>
            <a:ext cx="9071640" cy="438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, 2 Content and Content" type="twoObjAndObj">
  <p:cSld name="TWO_OBJECTS_AND_OBJECT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8"/>
          <p:cNvSpPr txBox="1"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8"/>
          <p:cNvSpPr txBox="1">
            <a:spLocks noGrp="1"/>
          </p:cNvSpPr>
          <p:nvPr>
            <p:ph type="body" idx="1"/>
          </p:nvPr>
        </p:nvSpPr>
        <p:spPr>
          <a:xfrm>
            <a:off x="504000" y="1326600"/>
            <a:ext cx="4426920" cy="15681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" name="Google Shape;30;p8"/>
          <p:cNvSpPr txBox="1">
            <a:spLocks noGrp="1"/>
          </p:cNvSpPr>
          <p:nvPr>
            <p:ph type="body" idx="2"/>
          </p:nvPr>
        </p:nvSpPr>
        <p:spPr>
          <a:xfrm>
            <a:off x="5152680" y="1326600"/>
            <a:ext cx="4426920" cy="32882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8"/>
          <p:cNvSpPr txBox="1">
            <a:spLocks noGrp="1"/>
          </p:cNvSpPr>
          <p:nvPr>
            <p:ph type="body" idx="3"/>
          </p:nvPr>
        </p:nvSpPr>
        <p:spPr>
          <a:xfrm>
            <a:off x="504000" y="3044160"/>
            <a:ext cx="4426920" cy="15681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Content and 2 Content" type="objAndTwoObj">
  <p:cSld name="OBJECT_AND_TWO_OBJECTS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9"/>
          <p:cNvSpPr txBox="1"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9"/>
          <p:cNvSpPr txBox="1">
            <a:spLocks noGrp="1"/>
          </p:cNvSpPr>
          <p:nvPr>
            <p:ph type="body" idx="1"/>
          </p:nvPr>
        </p:nvSpPr>
        <p:spPr>
          <a:xfrm>
            <a:off x="504000" y="1326600"/>
            <a:ext cx="4426920" cy="32882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9"/>
          <p:cNvSpPr txBox="1">
            <a:spLocks noGrp="1"/>
          </p:cNvSpPr>
          <p:nvPr>
            <p:ph type="body" idx="2"/>
          </p:nvPr>
        </p:nvSpPr>
        <p:spPr>
          <a:xfrm>
            <a:off x="5152680" y="1326600"/>
            <a:ext cx="4426920" cy="15681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" name="Google Shape;36;p9"/>
          <p:cNvSpPr txBox="1">
            <a:spLocks noGrp="1"/>
          </p:cNvSpPr>
          <p:nvPr>
            <p:ph type="body" idx="3"/>
          </p:nvPr>
        </p:nvSpPr>
        <p:spPr>
          <a:xfrm>
            <a:off x="5152680" y="3044160"/>
            <a:ext cx="4426920" cy="15681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, 2 Content over Content" type="twoObjOverTx">
  <p:cSld name="TWO_OBJECTS_OVER_TEXT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10"/>
          <p:cNvSpPr txBox="1"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10"/>
          <p:cNvSpPr txBox="1">
            <a:spLocks noGrp="1"/>
          </p:cNvSpPr>
          <p:nvPr>
            <p:ph type="body" idx="1"/>
          </p:nvPr>
        </p:nvSpPr>
        <p:spPr>
          <a:xfrm>
            <a:off x="504000" y="1326600"/>
            <a:ext cx="4426920" cy="15681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0" name="Google Shape;40;p10"/>
          <p:cNvSpPr txBox="1">
            <a:spLocks noGrp="1"/>
          </p:cNvSpPr>
          <p:nvPr>
            <p:ph type="body" idx="2"/>
          </p:nvPr>
        </p:nvSpPr>
        <p:spPr>
          <a:xfrm>
            <a:off x="5152680" y="1326600"/>
            <a:ext cx="4426920" cy="15681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" name="Google Shape;41;p10"/>
          <p:cNvSpPr txBox="1">
            <a:spLocks noGrp="1"/>
          </p:cNvSpPr>
          <p:nvPr>
            <p:ph type="body" idx="3"/>
          </p:nvPr>
        </p:nvSpPr>
        <p:spPr>
          <a:xfrm>
            <a:off x="504000" y="3044160"/>
            <a:ext cx="9071640" cy="15681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body" idx="2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9pPr>
          </a:lstStyle>
          <a:p>
            <a:endParaRPr/>
          </a:p>
        </p:txBody>
      </p:sp>
      <p:sp>
        <p:nvSpPr>
          <p:cNvPr id="9" name="Google Shape;9;p1"/>
          <p:cNvSpPr txBox="1">
            <a:spLocks noGrp="1"/>
          </p:cNvSpPr>
          <p:nvPr>
            <p:ph type="dt" idx="10"/>
          </p:nvPr>
        </p:nvSpPr>
        <p:spPr>
          <a:xfrm>
            <a:off x="504000" y="5165280"/>
            <a:ext cx="2348280" cy="39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9pPr>
          </a:lstStyle>
          <a:p>
            <a:endParaRPr/>
          </a:p>
        </p:txBody>
      </p:sp>
      <p:sp>
        <p:nvSpPr>
          <p:cNvPr id="10" name="Google Shape;10;p1"/>
          <p:cNvSpPr txBox="1">
            <a:spLocks noGrp="1"/>
          </p:cNvSpPr>
          <p:nvPr>
            <p:ph type="ftr" idx="11"/>
          </p:nvPr>
        </p:nvSpPr>
        <p:spPr>
          <a:xfrm>
            <a:off x="3447360" y="5165280"/>
            <a:ext cx="3195000" cy="39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9pPr>
          </a:lstStyle>
          <a:p>
            <a:endParaRPr/>
          </a:p>
        </p:txBody>
      </p:sp>
      <p:sp>
        <p:nvSpPr>
          <p:cNvPr id="11" name="Google Shape;11;p1"/>
          <p:cNvSpPr txBox="1">
            <a:spLocks noGrp="1"/>
          </p:cNvSpPr>
          <p:nvPr>
            <p:ph type="sldNum" idx="12"/>
          </p:nvPr>
        </p:nvSpPr>
        <p:spPr>
          <a:xfrm>
            <a:off x="7227360" y="5165280"/>
            <a:ext cx="2348280" cy="39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400" b="0" i="0" u="none" strike="noStrike" cap="none"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 rtl="0">
              <a:spcBef>
                <a:spcPts val="0"/>
              </a:spcBef>
              <a:buNone/>
              <a:defRPr sz="1400" b="0" i="0" u="none" strike="noStrike" cap="none"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 rtl="0">
              <a:spcBef>
                <a:spcPts val="0"/>
              </a:spcBef>
              <a:buNone/>
              <a:defRPr sz="1400" b="0" i="0" u="none" strike="noStrike" cap="none"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 rtl="0">
              <a:spcBef>
                <a:spcPts val="0"/>
              </a:spcBef>
              <a:buNone/>
              <a:defRPr sz="1400" b="0" i="0" u="none" strike="noStrike" cap="none"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 rtl="0">
              <a:spcBef>
                <a:spcPts val="0"/>
              </a:spcBef>
              <a:buNone/>
              <a:defRPr sz="1400" b="0" i="0" u="none" strike="noStrike" cap="none"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 rtl="0">
              <a:spcBef>
                <a:spcPts val="0"/>
              </a:spcBef>
              <a:buNone/>
              <a:defRPr sz="1400" b="0" i="0" u="none" strike="noStrike" cap="none"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 rtl="0">
              <a:spcBef>
                <a:spcPts val="0"/>
              </a:spcBef>
              <a:buNone/>
              <a:defRPr sz="1400" b="0" i="0" u="none" strike="noStrike" cap="none"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 rtl="0">
              <a:spcBef>
                <a:spcPts val="0"/>
              </a:spcBef>
              <a:buNone/>
              <a:defRPr sz="1400" b="0" i="0" u="none" strike="noStrike" cap="none"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 rtl="0">
              <a:spcBef>
                <a:spcPts val="0"/>
              </a:spcBef>
              <a:buNone/>
              <a:defRPr sz="1400" b="0" i="0" u="none" strike="noStrike" cap="none"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bg-BG"/>
              <a:t>‹#›</a:t>
            </a:fld>
            <a:fld id="{00000000-1234-1234-1234-123412341234}" type="slidenum">
              <a:rPr lang="bg-BG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14"/>
          <p:cNvSpPr txBox="1"/>
          <p:nvPr/>
        </p:nvSpPr>
        <p:spPr>
          <a:xfrm>
            <a:off x="504000" y="226080"/>
            <a:ext cx="9071700" cy="946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4400" b="0" i="0" u="none" strike="noStrike" cap="none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5" name="Google Shape;65;p14"/>
          <p:cNvSpPr txBox="1"/>
          <p:nvPr/>
        </p:nvSpPr>
        <p:spPr>
          <a:xfrm>
            <a:off x="504000" y="1326600"/>
            <a:ext cx="9071700" cy="3288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3200" b="0" i="0" u="none" strike="noStrike" cap="none"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66" name="Google Shape;66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10440"/>
            <a:ext cx="10079997" cy="5669638"/>
          </a:xfrm>
          <a:prstGeom prst="rect">
            <a:avLst/>
          </a:prstGeom>
          <a:noFill/>
          <a:ln>
            <a:noFill/>
          </a:ln>
        </p:spPr>
      </p:pic>
      <p:sp>
        <p:nvSpPr>
          <p:cNvPr id="67" name="Google Shape;67;p14"/>
          <p:cNvSpPr txBox="1"/>
          <p:nvPr/>
        </p:nvSpPr>
        <p:spPr>
          <a:xfrm>
            <a:off x="417725" y="1208775"/>
            <a:ext cx="9270000" cy="3577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000" rIns="90000" bIns="45000" anchor="t" anchorCtr="0">
            <a:noAutofit/>
          </a:bodyPr>
          <a:lstStyle/>
          <a:p>
            <a:pPr marL="0" marR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bg-BG" sz="1700" b="1" u="sng" dirty="0">
                <a:solidFill>
                  <a:srgbClr val="061F5B"/>
                </a:solidFill>
              </a:rPr>
              <a:t>Проект </a:t>
            </a:r>
            <a:endParaRPr sz="1700" b="1" u="sng" dirty="0">
              <a:solidFill>
                <a:srgbClr val="061F5B"/>
              </a:solidFill>
            </a:endParaRPr>
          </a:p>
          <a:p>
            <a:pPr marL="0" marR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bg-BG" sz="1700" b="1" dirty="0">
                <a:solidFill>
                  <a:srgbClr val="061F5B"/>
                </a:solidFill>
              </a:rPr>
              <a:t>“Ремонт и реконструкция на подход на Монумент „Св. Богородица“, АДБФП   № от ИСУН BG16RFOP001-1.012-0007-C01, по процедура за директно предоставяне на БФП „Изпълнение на интегрирани планове за градско възстановяване и развитие 2014-2020-Хасково“, част от процедура BG16RFOP001-1.001-039 „Изпълнение на интегрирани планове за градско възстановяване и развитие 2014-2020“, приоритетна ос 1: </a:t>
            </a:r>
            <a:endParaRPr sz="1700" b="1" dirty="0">
              <a:solidFill>
                <a:srgbClr val="061F5B"/>
              </a:solidFill>
            </a:endParaRPr>
          </a:p>
          <a:p>
            <a:pPr marL="0" marR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bg-BG" sz="1700" b="1" dirty="0">
                <a:solidFill>
                  <a:srgbClr val="061F5B"/>
                </a:solidFill>
              </a:rPr>
              <a:t>„Устойчиво и интегрирано градско развитие”, </a:t>
            </a:r>
            <a:endParaRPr sz="1700" b="1" dirty="0">
              <a:solidFill>
                <a:srgbClr val="061F5B"/>
              </a:solidFill>
            </a:endParaRPr>
          </a:p>
          <a:p>
            <a:pPr marL="0" marR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bg-BG" sz="1700" b="1" dirty="0">
                <a:solidFill>
                  <a:srgbClr val="061F5B"/>
                </a:solidFill>
              </a:rPr>
              <a:t>на Оперативна програма „Региони в растеж” 2014 – 2020 г.</a:t>
            </a:r>
            <a:endParaRPr sz="1700" b="1" dirty="0">
              <a:solidFill>
                <a:srgbClr val="061F5B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p23"/>
          <p:cNvSpPr txBox="1"/>
          <p:nvPr/>
        </p:nvSpPr>
        <p:spPr>
          <a:xfrm>
            <a:off x="504000" y="226080"/>
            <a:ext cx="9071700" cy="946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4400" b="0" strike="noStrike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7" name="Google Shape;147;p23"/>
          <p:cNvSpPr txBox="1"/>
          <p:nvPr/>
        </p:nvSpPr>
        <p:spPr>
          <a:xfrm>
            <a:off x="504000" y="1326600"/>
            <a:ext cx="9071700" cy="3288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3200" b="0" strike="noStrike"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48" name="Google Shape;148;p2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360"/>
            <a:ext cx="10079997" cy="5669638"/>
          </a:xfrm>
          <a:prstGeom prst="rect">
            <a:avLst/>
          </a:prstGeom>
          <a:noFill/>
          <a:ln>
            <a:noFill/>
          </a:ln>
        </p:spPr>
      </p:pic>
      <p:sp>
        <p:nvSpPr>
          <p:cNvPr id="149" name="Google Shape;149;p23"/>
          <p:cNvSpPr txBox="1"/>
          <p:nvPr/>
        </p:nvSpPr>
        <p:spPr>
          <a:xfrm>
            <a:off x="457200" y="1258200"/>
            <a:ext cx="9319500" cy="48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000" rIns="90000" bIns="450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bg-BG" sz="2000" b="1" u="sng" strike="noStrike">
                <a:solidFill>
                  <a:srgbClr val="061F5B"/>
                </a:solidFill>
                <a:latin typeface="Arial"/>
                <a:ea typeface="Arial"/>
                <a:cs typeface="Arial"/>
                <a:sym typeface="Arial"/>
              </a:rPr>
              <a:t>Подобект</a:t>
            </a:r>
            <a:r>
              <a:rPr lang="bg-BG" sz="2000" b="1" u="sng">
                <a:solidFill>
                  <a:srgbClr val="061F5B"/>
                </a:solidFill>
              </a:rPr>
              <a:t> 1 </a:t>
            </a:r>
            <a:r>
              <a:rPr lang="bg-BG" sz="2000" b="1" u="sng" strike="noStrike">
                <a:solidFill>
                  <a:srgbClr val="061F5B"/>
                </a:solidFill>
                <a:latin typeface="Arial"/>
                <a:ea typeface="Arial"/>
                <a:cs typeface="Arial"/>
                <a:sym typeface="Arial"/>
              </a:rPr>
              <a:t>включва:</a:t>
            </a:r>
            <a:r>
              <a:rPr lang="bg-BG" sz="2000" b="1" u="sng">
                <a:solidFill>
                  <a:srgbClr val="061F5B"/>
                </a:solidFill>
              </a:rPr>
              <a:t> </a:t>
            </a:r>
            <a:r>
              <a:rPr lang="bg-BG" sz="2000" b="1" u="sng" strike="noStrike">
                <a:solidFill>
                  <a:srgbClr val="061F5B"/>
                </a:solidFill>
                <a:latin typeface="Arial"/>
                <a:ea typeface="Arial"/>
                <a:cs typeface="Arial"/>
                <a:sym typeface="Arial"/>
              </a:rPr>
              <a:t>Велоалея и зона "Спорт"</a:t>
            </a:r>
            <a:endParaRPr sz="2000" b="0" strike="noStrike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0" name="Google Shape;150;p23"/>
          <p:cNvSpPr txBox="1"/>
          <p:nvPr/>
        </p:nvSpPr>
        <p:spPr>
          <a:xfrm>
            <a:off x="355525" y="1828800"/>
            <a:ext cx="9519900" cy="306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000" rIns="90000" bIns="45000" anchor="t" anchorCtr="0">
            <a:noAutofit/>
          </a:bodyPr>
          <a:lstStyle/>
          <a:p>
            <a:pPr marL="457200" marR="0" lvl="0" indent="-33020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61F5B"/>
              </a:buClr>
              <a:buSzPts val="1600"/>
              <a:buChar char="➢"/>
            </a:pPr>
            <a:r>
              <a:rPr lang="bg-BG" sz="1600">
                <a:solidFill>
                  <a:srgbClr val="061F5B"/>
                </a:solidFill>
              </a:rPr>
              <a:t>Ще бъдат разположени и информационни табели за упражнения</a:t>
            </a:r>
            <a:r>
              <a:rPr lang="bg-BG" sz="1600" b="0" strike="noStrike">
                <a:solidFill>
                  <a:srgbClr val="061F5B"/>
                </a:solidFill>
                <a:latin typeface="Arial"/>
                <a:ea typeface="Arial"/>
                <a:cs typeface="Arial"/>
                <a:sym typeface="Arial"/>
              </a:rPr>
              <a:t>;</a:t>
            </a:r>
            <a:endParaRPr sz="1600" b="0" strike="noStrike">
              <a:solidFill>
                <a:srgbClr val="061F5B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-33020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61F5B"/>
              </a:buClr>
              <a:buSzPts val="1600"/>
              <a:buChar char="➢"/>
            </a:pPr>
            <a:r>
              <a:rPr lang="bg-BG" sz="1600">
                <a:solidFill>
                  <a:srgbClr val="061F5B"/>
                </a:solidFill>
              </a:rPr>
              <a:t>По алеите и стълбите ще се монтира парково осветление, поставяне на кошчета за отпадъци, както и стойки за велосипеди;</a:t>
            </a:r>
            <a:endParaRPr sz="1600">
              <a:solidFill>
                <a:srgbClr val="061F5B"/>
              </a:solidFill>
            </a:endParaRPr>
          </a:p>
          <a:p>
            <a:pPr marL="457200" marR="0" lvl="0" indent="-33020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61F5B"/>
              </a:buClr>
              <a:buSzPts val="1600"/>
              <a:buChar char="➢"/>
            </a:pPr>
            <a:r>
              <a:rPr lang="bg-BG" sz="1600">
                <a:solidFill>
                  <a:srgbClr val="061F5B"/>
                </a:solidFill>
              </a:rPr>
              <a:t>Ще се изгради нова декоративна арка в източната част, нови стълбищни трасета ,обезопасени с парапети за връзка на живущите в близост до парк "Ямача";</a:t>
            </a:r>
            <a:endParaRPr sz="1600">
              <a:solidFill>
                <a:srgbClr val="061F5B"/>
              </a:solidFill>
            </a:endParaRPr>
          </a:p>
          <a:p>
            <a:pPr marL="457200" marR="0" lvl="0" indent="-33020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61F5B"/>
              </a:buClr>
              <a:buSzPts val="1600"/>
              <a:buChar char="➢"/>
            </a:pPr>
            <a:r>
              <a:rPr lang="bg-BG" sz="1600">
                <a:solidFill>
                  <a:srgbClr val="061F5B"/>
                </a:solidFill>
              </a:rPr>
              <a:t>Ще бъде изградена и многофункционална  площадка за фитнес на открито;</a:t>
            </a:r>
            <a:endParaRPr sz="1600">
              <a:solidFill>
                <a:schemeClr val="dk1"/>
              </a:solidFill>
            </a:endParaRPr>
          </a:p>
          <a:p>
            <a:pPr marL="0" lvl="0" indent="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endParaRPr sz="1600">
              <a:solidFill>
                <a:srgbClr val="061F5B"/>
              </a:solidFill>
            </a:endParaRPr>
          </a:p>
          <a:p>
            <a:pPr marL="0" marR="0" lvl="0" indent="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600">
              <a:solidFill>
                <a:srgbClr val="061F5B"/>
              </a:solidFill>
            </a:endParaRPr>
          </a:p>
          <a:p>
            <a:pPr marL="0" marR="0" lvl="0" indent="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600">
              <a:solidFill>
                <a:srgbClr val="061F5B"/>
              </a:solidFill>
            </a:endParaRPr>
          </a:p>
          <a:p>
            <a:pPr marL="0" marR="0" lvl="0" indent="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000" b="0" strike="noStrike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p24"/>
          <p:cNvSpPr txBox="1"/>
          <p:nvPr/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4400" b="0" strike="noStrike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6" name="Google Shape;156;p24"/>
          <p:cNvSpPr txBox="1"/>
          <p:nvPr/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3200" b="0" strike="noStrike"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57" name="Google Shape;157;p2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10440"/>
            <a:ext cx="10080000" cy="5669640"/>
          </a:xfrm>
          <a:prstGeom prst="rect">
            <a:avLst/>
          </a:prstGeom>
          <a:noFill/>
          <a:ln>
            <a:noFill/>
          </a:ln>
        </p:spPr>
      </p:pic>
      <p:sp>
        <p:nvSpPr>
          <p:cNvPr id="158" name="Google Shape;158;p24"/>
          <p:cNvSpPr txBox="1"/>
          <p:nvPr/>
        </p:nvSpPr>
        <p:spPr>
          <a:xfrm>
            <a:off x="274335" y="1280150"/>
            <a:ext cx="9413700" cy="40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000" rIns="90000" bIns="450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bg-BG" sz="2000" b="1" u="sng" strike="noStrike">
                <a:solidFill>
                  <a:srgbClr val="061F5B"/>
                </a:solidFill>
                <a:latin typeface="Arial"/>
                <a:ea typeface="Arial"/>
                <a:cs typeface="Arial"/>
                <a:sym typeface="Arial"/>
              </a:rPr>
              <a:t>Подобект </a:t>
            </a:r>
            <a:r>
              <a:rPr lang="bg-BG" sz="2000" b="1" u="sng">
                <a:solidFill>
                  <a:srgbClr val="061F5B"/>
                </a:solidFill>
              </a:rPr>
              <a:t>3 </a:t>
            </a:r>
            <a:r>
              <a:rPr lang="bg-BG" sz="2000" b="1" u="sng" strike="noStrike">
                <a:solidFill>
                  <a:srgbClr val="061F5B"/>
                </a:solidFill>
                <a:latin typeface="Arial"/>
                <a:ea typeface="Arial"/>
                <a:cs typeface="Arial"/>
                <a:sym typeface="Arial"/>
              </a:rPr>
              <a:t>включва:</a:t>
            </a:r>
            <a:endParaRPr sz="2000" b="0" strike="noStrike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9" name="Google Shape;159;p24"/>
          <p:cNvSpPr txBox="1"/>
          <p:nvPr/>
        </p:nvSpPr>
        <p:spPr>
          <a:xfrm>
            <a:off x="373300" y="1760750"/>
            <a:ext cx="9314700" cy="2902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000" rIns="90000" bIns="45000" anchor="t" anchorCtr="0">
            <a:noAutofit/>
          </a:bodyPr>
          <a:lstStyle/>
          <a:p>
            <a:pPr marL="457200" marR="0" lvl="0" indent="-33020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61F5B"/>
              </a:buClr>
              <a:buSzPts val="1600"/>
              <a:buChar char="➢"/>
            </a:pPr>
            <a:r>
              <a:rPr lang="bg-BG" sz="1600" b="0" strike="noStrike">
                <a:solidFill>
                  <a:srgbClr val="061F5B"/>
                </a:solidFill>
                <a:latin typeface="Arial"/>
                <a:ea typeface="Arial"/>
                <a:cs typeface="Arial"/>
                <a:sym typeface="Arial"/>
              </a:rPr>
              <a:t>Изграждане на  пешеходна алея и велоалея, които представляват естествено продължение на алеите в УПИ XVII, кв. 500.  Те продължават в озеленената среда на парка и достигат до жилищната територия</a:t>
            </a:r>
            <a:r>
              <a:rPr lang="bg-BG" sz="1600">
                <a:solidFill>
                  <a:srgbClr val="061F5B"/>
                </a:solidFill>
              </a:rPr>
              <a:t>;</a:t>
            </a:r>
            <a:endParaRPr sz="1600">
              <a:solidFill>
                <a:srgbClr val="061F5B"/>
              </a:solidFill>
            </a:endParaRPr>
          </a:p>
          <a:p>
            <a:pPr marL="457200" marR="0" lvl="0" indent="-33020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61F5B"/>
              </a:buClr>
              <a:buSzPts val="1600"/>
              <a:buChar char="➢"/>
            </a:pPr>
            <a:r>
              <a:rPr lang="bg-BG" sz="1600" b="0" strike="noStrike">
                <a:solidFill>
                  <a:srgbClr val="061F5B"/>
                </a:solidFill>
                <a:latin typeface="Arial"/>
                <a:ea typeface="Arial"/>
                <a:cs typeface="Arial"/>
                <a:sym typeface="Arial"/>
              </a:rPr>
              <a:t>Част от проектирането в този подобект са ремонт и реконструкция на съществуващи стълби, както и изграждане на ново.</a:t>
            </a:r>
            <a:endParaRPr sz="1600" b="0" strike="noStrike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p25"/>
          <p:cNvSpPr txBox="1"/>
          <p:nvPr/>
        </p:nvSpPr>
        <p:spPr>
          <a:xfrm>
            <a:off x="504000" y="226080"/>
            <a:ext cx="9071700" cy="946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4400" b="0" strike="noStrike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5" name="Google Shape;165;p25"/>
          <p:cNvSpPr txBox="1"/>
          <p:nvPr/>
        </p:nvSpPr>
        <p:spPr>
          <a:xfrm>
            <a:off x="504000" y="1326600"/>
            <a:ext cx="9071700" cy="3288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3200" b="0" strike="noStrike"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66" name="Google Shape;166;p2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10440"/>
            <a:ext cx="10079997" cy="5669638"/>
          </a:xfrm>
          <a:prstGeom prst="rect">
            <a:avLst/>
          </a:prstGeom>
          <a:noFill/>
          <a:ln>
            <a:noFill/>
          </a:ln>
        </p:spPr>
      </p:pic>
      <p:sp>
        <p:nvSpPr>
          <p:cNvPr id="167" name="Google Shape;167;p25"/>
          <p:cNvSpPr txBox="1"/>
          <p:nvPr/>
        </p:nvSpPr>
        <p:spPr>
          <a:xfrm>
            <a:off x="274325" y="1280150"/>
            <a:ext cx="9413700" cy="68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000" rIns="90000" bIns="450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bg-BG" sz="2000" b="1" u="sng">
                <a:solidFill>
                  <a:srgbClr val="061F5B"/>
                </a:solidFill>
              </a:rPr>
              <a:t>Проект “Ремонт и реконструкция на подход на Монумент „Св. Богородица“, АДБФП  № BG16RFOP001-1.012-0007-C01:</a:t>
            </a:r>
            <a:endParaRPr sz="2000" b="1" u="sng">
              <a:solidFill>
                <a:srgbClr val="061F5B"/>
              </a:solidFill>
            </a:endParaRPr>
          </a:p>
        </p:txBody>
      </p:sp>
      <p:sp>
        <p:nvSpPr>
          <p:cNvPr id="168" name="Google Shape;168;p25"/>
          <p:cNvSpPr txBox="1"/>
          <p:nvPr/>
        </p:nvSpPr>
        <p:spPr>
          <a:xfrm>
            <a:off x="373300" y="2065550"/>
            <a:ext cx="9314700" cy="2865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000" rIns="90000" bIns="45000" anchor="t" anchorCtr="0">
            <a:noAutofit/>
          </a:bodyPr>
          <a:lstStyle/>
          <a:p>
            <a:pPr marL="457200" marR="0" lvl="0" indent="-33020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61F5B"/>
              </a:buClr>
              <a:buSzPts val="1600"/>
              <a:buChar char="➢"/>
            </a:pPr>
            <a:r>
              <a:rPr lang="bg-BG" sz="1600">
                <a:solidFill>
                  <a:srgbClr val="061F5B"/>
                </a:solidFill>
              </a:rPr>
              <a:t>Обща стойност на проекта - 1 328 477,55 лв.</a:t>
            </a:r>
            <a:endParaRPr sz="1600">
              <a:solidFill>
                <a:srgbClr val="061F5B"/>
              </a:solidFill>
            </a:endParaRPr>
          </a:p>
          <a:p>
            <a:pPr marL="457200" marR="0" lvl="0" indent="-33020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61F5B"/>
              </a:buClr>
              <a:buSzPts val="1600"/>
              <a:buChar char="➢"/>
            </a:pPr>
            <a:r>
              <a:rPr lang="bg-BG" sz="1600">
                <a:solidFill>
                  <a:srgbClr val="061F5B"/>
                </a:solidFill>
              </a:rPr>
              <a:t>Безвъзмездна финансова помощ:</a:t>
            </a:r>
            <a:endParaRPr sz="1600">
              <a:solidFill>
                <a:schemeClr val="dk1"/>
              </a:solidFill>
            </a:endParaRPr>
          </a:p>
          <a:p>
            <a:pPr marL="630000" lvl="0" indent="-33020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61F5B"/>
              </a:buClr>
              <a:buSzPts val="1600"/>
              <a:buChar char="●"/>
            </a:pPr>
            <a:r>
              <a:rPr lang="bg-BG" sz="1600">
                <a:solidFill>
                  <a:srgbClr val="061F5B"/>
                </a:solidFill>
              </a:rPr>
              <a:t>Европейски фонд за регионално развитие е: 864 829,72 лв.</a:t>
            </a:r>
            <a:endParaRPr sz="1600">
              <a:solidFill>
                <a:srgbClr val="061F5B"/>
              </a:solidFill>
            </a:endParaRPr>
          </a:p>
          <a:p>
            <a:pPr marL="630000" lvl="0" indent="-33020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61F5B"/>
              </a:buClr>
              <a:buSzPts val="1600"/>
              <a:buChar char="●"/>
            </a:pPr>
            <a:r>
              <a:rPr lang="bg-BG" sz="1600">
                <a:solidFill>
                  <a:srgbClr val="061F5B"/>
                </a:solidFill>
              </a:rPr>
              <a:t>Съфинансиране от национални бюджет: 152 617,00 лв.</a:t>
            </a:r>
            <a:endParaRPr sz="1600">
              <a:solidFill>
                <a:schemeClr val="dk1"/>
              </a:solidFill>
            </a:endParaRPr>
          </a:p>
          <a:p>
            <a:pPr marL="630000" lvl="0" indent="-33020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61F5B"/>
              </a:buClr>
              <a:buSzPts val="1600"/>
              <a:buChar char="●"/>
            </a:pPr>
            <a:r>
              <a:rPr lang="bg-BG" sz="1600">
                <a:solidFill>
                  <a:srgbClr val="061F5B"/>
                </a:solidFill>
              </a:rPr>
              <a:t>Собствен принос от община Хасково:  311 030,083 лв.</a:t>
            </a:r>
            <a:endParaRPr sz="1600">
              <a:solidFill>
                <a:srgbClr val="061F5B"/>
              </a:solidFill>
            </a:endParaRPr>
          </a:p>
          <a:p>
            <a:pPr marL="457200" lvl="0" indent="-33020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61F5B"/>
              </a:buClr>
              <a:buSzPts val="1600"/>
              <a:buChar char="➢"/>
            </a:pPr>
            <a:r>
              <a:rPr lang="bg-BG" sz="1600">
                <a:solidFill>
                  <a:srgbClr val="061F5B"/>
                </a:solidFill>
              </a:rPr>
              <a:t>Срок за изпълнение на проекта - 28 месеца</a:t>
            </a:r>
            <a:endParaRPr sz="1600">
              <a:solidFill>
                <a:srgbClr val="061F5B"/>
              </a:solidFill>
            </a:endParaRPr>
          </a:p>
          <a:p>
            <a:pPr marL="630000" lvl="0" indent="-33020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61F5B"/>
              </a:buClr>
              <a:buSzPts val="1600"/>
              <a:buChar char="●"/>
            </a:pPr>
            <a:r>
              <a:rPr lang="bg-BG" sz="1600">
                <a:solidFill>
                  <a:srgbClr val="061F5B"/>
                </a:solidFill>
              </a:rPr>
              <a:t>Начало на проекта - 	13.10.2020 г.</a:t>
            </a:r>
            <a:endParaRPr sz="1600">
              <a:solidFill>
                <a:srgbClr val="061F5B"/>
              </a:solidFill>
            </a:endParaRPr>
          </a:p>
          <a:p>
            <a:pPr marL="630000" lvl="0" indent="-33020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61F5B"/>
              </a:buClr>
              <a:buSzPts val="1600"/>
              <a:buChar char="●"/>
            </a:pPr>
            <a:r>
              <a:rPr lang="bg-BG" sz="1600">
                <a:solidFill>
                  <a:srgbClr val="061F5B"/>
                </a:solidFill>
              </a:rPr>
              <a:t>Край на проекта - 13.02.2023 г.</a:t>
            </a:r>
            <a:endParaRPr sz="1600">
              <a:solidFill>
                <a:schemeClr val="dk1"/>
              </a:solidFill>
            </a:endParaRPr>
          </a:p>
          <a:p>
            <a:pPr marL="0" lvl="0" indent="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600">
              <a:solidFill>
                <a:srgbClr val="061F5B"/>
              </a:solidFill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Google Shape;173;p26"/>
          <p:cNvSpPr txBox="1"/>
          <p:nvPr/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4400" b="0" strike="noStrike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4" name="Google Shape;174;p26"/>
          <p:cNvSpPr txBox="1"/>
          <p:nvPr/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3200" b="0" strike="noStrike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5" name="Google Shape;175;p26"/>
          <p:cNvSpPr txBox="1"/>
          <p:nvPr/>
        </p:nvSpPr>
        <p:spPr>
          <a:xfrm>
            <a:off x="0" y="0"/>
            <a:ext cx="10080000" cy="5669640"/>
          </a:xfrm>
          <a:prstGeom prst="rect">
            <a:avLst/>
          </a:pr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b="0" strike="noStrike"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b="0" strike="noStrike"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b="0" strike="noStrike"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b="0" strike="noStrike"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b="0" strike="noStrike"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b="0" strike="noStrike"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b="0" strike="noStrike"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bg-BG" sz="3600" b="0" strike="noStrike">
                <a:solidFill>
                  <a:srgbClr val="061F5B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bg-BG" sz="2000" b="1" strike="noStrike">
                <a:solidFill>
                  <a:srgbClr val="061F5B"/>
                </a:solidFill>
                <a:latin typeface="Arial"/>
                <a:ea typeface="Arial"/>
                <a:cs typeface="Arial"/>
                <a:sym typeface="Arial"/>
              </a:rPr>
              <a:t>БЛАГОДАРЯ ЗА ВНИМАНИЕТО !!!</a:t>
            </a:r>
            <a:endParaRPr sz="2000" b="0" strike="noStrike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5"/>
          <p:cNvSpPr txBox="1"/>
          <p:nvPr/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4400" b="0" strike="noStrike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3" name="Google Shape;73;p15"/>
          <p:cNvSpPr txBox="1"/>
          <p:nvPr/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3200" b="0" strike="noStrike"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74" name="Google Shape;74;p1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10440"/>
            <a:ext cx="10080000" cy="5669640"/>
          </a:xfrm>
          <a:prstGeom prst="rect">
            <a:avLst/>
          </a:prstGeom>
          <a:noFill/>
          <a:ln>
            <a:noFill/>
          </a:ln>
        </p:spPr>
      </p:pic>
      <p:sp>
        <p:nvSpPr>
          <p:cNvPr id="75" name="Google Shape;75;p15"/>
          <p:cNvSpPr txBox="1"/>
          <p:nvPr/>
        </p:nvSpPr>
        <p:spPr>
          <a:xfrm>
            <a:off x="399950" y="1326600"/>
            <a:ext cx="9270300" cy="361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bg-BG" sz="2000" b="1" u="sng" strike="noStrike">
                <a:solidFill>
                  <a:srgbClr val="061F5B"/>
                </a:solidFill>
                <a:latin typeface="Arial"/>
                <a:ea typeface="Arial"/>
                <a:cs typeface="Arial"/>
                <a:sym typeface="Arial"/>
              </a:rPr>
              <a:t>Обща цел на проекта:</a:t>
            </a:r>
            <a:endParaRPr sz="2000" b="0" strike="noStrike"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-33020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61F5B"/>
              </a:buClr>
              <a:buSzPts val="1600"/>
              <a:buChar char="❏"/>
            </a:pPr>
            <a:r>
              <a:rPr lang="bg-BG" sz="1600" b="0" strike="noStrike">
                <a:solidFill>
                  <a:srgbClr val="061F5B"/>
                </a:solidFill>
                <a:latin typeface="Arial"/>
                <a:ea typeface="Arial"/>
                <a:cs typeface="Arial"/>
                <a:sym typeface="Arial"/>
              </a:rPr>
              <a:t>Постигане на устойчиво интегрирано развитие на база повишаване равнището на жизнената среда, доизграждане на конкурентноспособна икономика и информационното общество,</a:t>
            </a:r>
            <a:r>
              <a:rPr lang="bg-BG" sz="1600">
                <a:solidFill>
                  <a:srgbClr val="061F5B"/>
                </a:solidFill>
              </a:rPr>
              <a:t> </a:t>
            </a:r>
            <a:r>
              <a:rPr lang="bg-BG" sz="1600" b="0" strike="noStrike">
                <a:solidFill>
                  <a:srgbClr val="061F5B"/>
                </a:solidFill>
                <a:latin typeface="Arial"/>
                <a:ea typeface="Arial"/>
                <a:cs typeface="Arial"/>
                <a:sym typeface="Arial"/>
              </a:rPr>
              <a:t>стимулиране на социалната  интеграция и нарастване на жизнения стандарт на населението от община Хасково. </a:t>
            </a:r>
            <a:endParaRPr sz="1600" b="0" strike="noStrike">
              <a:solidFill>
                <a:srgbClr val="061F5B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-33020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61F5B"/>
              </a:buClr>
              <a:buSzPts val="1600"/>
              <a:buChar char="❏"/>
            </a:pPr>
            <a:r>
              <a:rPr lang="bg-BG" sz="1700">
                <a:solidFill>
                  <a:srgbClr val="061F5B"/>
                </a:solidFill>
              </a:rPr>
              <a:t>Изпълнението на заложените цели ще допринесе за повишаване качеството на живот, социалното включване и подобряване на екологична среда, което е и конкретна цел на процедура BG16RFOP001-1.001-039 "Изпълнение на интегрирани планове за градско възстановяване и развитие" 2014- 2020.</a:t>
            </a:r>
            <a:endParaRPr sz="1300">
              <a:solidFill>
                <a:srgbClr val="061F5B"/>
              </a:solidFill>
            </a:endParaRPr>
          </a:p>
          <a:p>
            <a:pPr marL="0" marR="0" lvl="0" indent="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000" b="0" strike="noStrike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16"/>
          <p:cNvSpPr txBox="1"/>
          <p:nvPr/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4400" b="0" strike="noStrike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1" name="Google Shape;81;p16"/>
          <p:cNvSpPr txBox="1"/>
          <p:nvPr/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3200" b="0" strike="noStrike"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82" name="Google Shape;82;p1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10440"/>
            <a:ext cx="10080000" cy="5669640"/>
          </a:xfrm>
          <a:prstGeom prst="rect">
            <a:avLst/>
          </a:prstGeom>
          <a:noFill/>
          <a:ln>
            <a:noFill/>
          </a:ln>
        </p:spPr>
      </p:pic>
      <p:sp>
        <p:nvSpPr>
          <p:cNvPr id="83" name="Google Shape;83;p16"/>
          <p:cNvSpPr txBox="1"/>
          <p:nvPr/>
        </p:nvSpPr>
        <p:spPr>
          <a:xfrm>
            <a:off x="391075" y="1172525"/>
            <a:ext cx="9323400" cy="54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bg-BG" sz="2400" b="1" strike="noStrike">
                <a:solidFill>
                  <a:srgbClr val="061F5B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bg-BG" sz="2000" b="1" u="sng" strike="noStrike">
                <a:solidFill>
                  <a:srgbClr val="061F5B"/>
                </a:solidFill>
                <a:latin typeface="Arial"/>
                <a:ea typeface="Arial"/>
                <a:cs typeface="Arial"/>
                <a:sym typeface="Arial"/>
              </a:rPr>
              <a:t>Специфични цели на проекта са:</a:t>
            </a:r>
            <a:endParaRPr sz="2000" b="0" strike="noStrike"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000" b="0" strike="noStrike"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000" b="0" strike="noStrike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4" name="Google Shape;84;p16"/>
          <p:cNvSpPr txBox="1"/>
          <p:nvPr/>
        </p:nvSpPr>
        <p:spPr>
          <a:xfrm>
            <a:off x="391075" y="1721150"/>
            <a:ext cx="9323400" cy="333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457200" marR="0" lvl="0" indent="-33655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61F5B"/>
              </a:buClr>
              <a:buSzPts val="1700"/>
              <a:buFont typeface="Arial"/>
              <a:buChar char="➢"/>
            </a:pPr>
            <a:r>
              <a:rPr lang="bg-BG" sz="1700" b="0" strike="noStrike" dirty="0">
                <a:solidFill>
                  <a:srgbClr val="061F5B"/>
                </a:solidFill>
                <a:latin typeface="Arial"/>
                <a:ea typeface="Arial"/>
                <a:cs typeface="Arial"/>
                <a:sym typeface="Arial"/>
              </a:rPr>
              <a:t>Създаване на по-привлекателна и обновена градска среда в района на монумент "Св. Богородица";</a:t>
            </a:r>
            <a:endParaRPr sz="1700" b="0" strike="noStrike" dirty="0">
              <a:solidFill>
                <a:srgbClr val="061F5B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-33655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61F5B"/>
              </a:buClr>
              <a:buSzPts val="1700"/>
              <a:buChar char="➢"/>
            </a:pPr>
            <a:r>
              <a:rPr lang="bg-BG" sz="1700" b="0" strike="noStrike" dirty="0">
                <a:solidFill>
                  <a:srgbClr val="061F5B"/>
                </a:solidFill>
                <a:latin typeface="Arial"/>
                <a:ea typeface="Arial"/>
                <a:cs typeface="Arial"/>
                <a:sym typeface="Arial"/>
              </a:rPr>
              <a:t>Създаване на достъпна архитектурна среда в зони с публични функции и висока обществена значимост и интегриране на групите в неравностойно положение;</a:t>
            </a:r>
            <a:endParaRPr sz="1700" b="0" strike="noStrike" dirty="0">
              <a:solidFill>
                <a:srgbClr val="061F5B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-33655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61F5B"/>
              </a:buClr>
              <a:buSzPts val="1700"/>
              <a:buChar char="➢"/>
            </a:pPr>
            <a:r>
              <a:rPr lang="bg-BG" sz="1700" b="0" strike="noStrike" dirty="0">
                <a:solidFill>
                  <a:srgbClr val="061F5B"/>
                </a:solidFill>
                <a:latin typeface="Arial"/>
                <a:ea typeface="Arial"/>
                <a:cs typeface="Arial"/>
                <a:sym typeface="Arial"/>
              </a:rPr>
              <a:t>Създаване на </a:t>
            </a:r>
            <a:r>
              <a:rPr lang="bg-BG" sz="1700" b="0" strike="noStrike" dirty="0" smtClean="0">
                <a:solidFill>
                  <a:srgbClr val="061F5B"/>
                </a:solidFill>
                <a:latin typeface="Arial"/>
                <a:ea typeface="Arial"/>
                <a:cs typeface="Arial"/>
                <a:sym typeface="Arial"/>
              </a:rPr>
              <a:t>комфортна, </a:t>
            </a:r>
            <a:r>
              <a:rPr lang="bg-BG" sz="1700" b="0" strike="noStrike" dirty="0">
                <a:solidFill>
                  <a:srgbClr val="061F5B"/>
                </a:solidFill>
                <a:latin typeface="Arial"/>
                <a:ea typeface="Arial"/>
                <a:cs typeface="Arial"/>
                <a:sym typeface="Arial"/>
              </a:rPr>
              <a:t>естетически издържана зона за почивка, развлечения и спорт </a:t>
            </a:r>
            <a:r>
              <a:rPr lang="bg-BG" sz="1700" b="0" strike="noStrike" dirty="0" smtClean="0">
                <a:solidFill>
                  <a:srgbClr val="061F5B"/>
                </a:solidFill>
                <a:latin typeface="Arial"/>
                <a:ea typeface="Arial"/>
                <a:cs typeface="Arial"/>
                <a:sym typeface="Arial"/>
              </a:rPr>
              <a:t>за </a:t>
            </a:r>
            <a:r>
              <a:rPr lang="bg-BG" sz="1700" b="0" strike="noStrike" dirty="0">
                <a:solidFill>
                  <a:srgbClr val="061F5B"/>
                </a:solidFill>
                <a:latin typeface="Arial"/>
                <a:ea typeface="Arial"/>
                <a:cs typeface="Arial"/>
                <a:sym typeface="Arial"/>
              </a:rPr>
              <a:t>жителите и гостите на града;</a:t>
            </a:r>
            <a:endParaRPr sz="1700" b="0" strike="noStrike" dirty="0">
              <a:solidFill>
                <a:srgbClr val="061F5B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-33655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61F5B"/>
              </a:buClr>
              <a:buSzPts val="1700"/>
              <a:buChar char="➢"/>
            </a:pPr>
            <a:r>
              <a:rPr lang="bg-BG" sz="1600" dirty="0">
                <a:solidFill>
                  <a:srgbClr val="061F5B"/>
                </a:solidFill>
              </a:rPr>
              <a:t>Подобряване екологичната обстановка на града чрез възстановяване и изграждане на нови зелени зони;</a:t>
            </a:r>
            <a:endParaRPr sz="1600" dirty="0">
              <a:solidFill>
                <a:schemeClr val="dk1"/>
              </a:solidFill>
            </a:endParaRPr>
          </a:p>
          <a:p>
            <a:pPr marL="0" marR="0" lvl="0" indent="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700" dirty="0">
              <a:solidFill>
                <a:srgbClr val="061F5B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000" b="0" strike="noStrike" dirty="0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7"/>
          <p:cNvSpPr txBox="1"/>
          <p:nvPr/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4400" b="0" strike="noStrike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0" name="Google Shape;90;p17"/>
          <p:cNvSpPr txBox="1"/>
          <p:nvPr/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3200" b="0" strike="noStrike"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91" name="Google Shape;91;p17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10440"/>
            <a:ext cx="10080000" cy="5669640"/>
          </a:xfrm>
          <a:prstGeom prst="rect">
            <a:avLst/>
          </a:prstGeom>
          <a:noFill/>
          <a:ln>
            <a:noFill/>
          </a:ln>
        </p:spPr>
      </p:pic>
      <p:sp>
        <p:nvSpPr>
          <p:cNvPr id="92" name="Google Shape;92;p17"/>
          <p:cNvSpPr txBox="1"/>
          <p:nvPr/>
        </p:nvSpPr>
        <p:spPr>
          <a:xfrm>
            <a:off x="274320" y="1902960"/>
            <a:ext cx="9463320" cy="21877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bg-BG" sz="2200" b="0" strike="noStrike">
                <a:solidFill>
                  <a:srgbClr val="061F5B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 sz="2200" b="0" strike="noStrike"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200" b="0" strike="noStrike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3" name="Google Shape;93;p17"/>
          <p:cNvSpPr txBox="1"/>
          <p:nvPr/>
        </p:nvSpPr>
        <p:spPr>
          <a:xfrm>
            <a:off x="153000" y="4114800"/>
            <a:ext cx="10088280" cy="6253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bg-BG" sz="2200" b="0" strike="noStrike">
                <a:solidFill>
                  <a:srgbClr val="061F5B"/>
                </a:solidFill>
                <a:latin typeface="Arial"/>
                <a:ea typeface="Arial"/>
                <a:cs typeface="Arial"/>
                <a:sym typeface="Arial"/>
              </a:rPr>
              <a:t>    </a:t>
            </a:r>
            <a:endParaRPr sz="2200" b="0" strike="noStrike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4" name="Google Shape;94;p17"/>
          <p:cNvSpPr txBox="1"/>
          <p:nvPr/>
        </p:nvSpPr>
        <p:spPr>
          <a:xfrm>
            <a:off x="195840" y="1828800"/>
            <a:ext cx="9039600" cy="102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000" rIns="90000" bIns="45000" anchor="t" anchorCtr="0">
            <a:noAutofit/>
          </a:bodyPr>
          <a:lstStyle/>
          <a:p>
            <a:pPr marL="0" marR="0" lvl="0" indent="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bg-BG" sz="2000" b="0" strike="noStrike">
                <a:solidFill>
                  <a:srgbClr val="061F5B"/>
                </a:solidFill>
                <a:latin typeface="Arial"/>
                <a:ea typeface="Arial"/>
                <a:cs typeface="Arial"/>
                <a:sym typeface="Arial"/>
              </a:rPr>
              <a:t>  </a:t>
            </a:r>
            <a:endParaRPr sz="2000" b="0" strike="noStrike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5" name="Google Shape;95;p17"/>
          <p:cNvSpPr txBox="1"/>
          <p:nvPr/>
        </p:nvSpPr>
        <p:spPr>
          <a:xfrm>
            <a:off x="259550" y="1801325"/>
            <a:ext cx="9524400" cy="228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000" rIns="90000" bIns="45000" anchor="t" anchorCtr="0">
            <a:noAutofit/>
          </a:bodyPr>
          <a:lstStyle/>
          <a:p>
            <a:pPr marL="457200" marR="0" lvl="0" indent="-33020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61F5B"/>
              </a:buClr>
              <a:buSzPts val="1600"/>
              <a:buFont typeface="Arial"/>
              <a:buChar char="➢"/>
            </a:pPr>
            <a:r>
              <a:rPr lang="bg-BG" sz="1600" b="0" strike="noStrike" dirty="0">
                <a:solidFill>
                  <a:srgbClr val="061F5B"/>
                </a:solidFill>
                <a:latin typeface="Arial"/>
                <a:ea typeface="Arial"/>
                <a:cs typeface="Arial"/>
                <a:sym typeface="Arial"/>
              </a:rPr>
              <a:t>Качествена промяна на цялостния облик на гр. Хасково и повишаване на привлекателността му за жителите, инвеститорите, гостите и туристите</a:t>
            </a:r>
            <a:r>
              <a:rPr lang="bg-BG" sz="1600" b="0" strike="noStrike" dirty="0" smtClean="0">
                <a:solidFill>
                  <a:srgbClr val="061F5B"/>
                </a:solidFill>
                <a:latin typeface="Arial"/>
                <a:ea typeface="Arial"/>
                <a:cs typeface="Arial"/>
                <a:sym typeface="Arial"/>
              </a:rPr>
              <a:t>, чрез </a:t>
            </a:r>
            <a:r>
              <a:rPr lang="bg-BG" sz="1600" b="0" strike="noStrike" dirty="0">
                <a:solidFill>
                  <a:srgbClr val="061F5B"/>
                </a:solidFill>
                <a:latin typeface="Arial"/>
                <a:ea typeface="Arial"/>
                <a:cs typeface="Arial"/>
                <a:sym typeface="Arial"/>
              </a:rPr>
              <a:t>използване на интегриран подход при осъществяване на интервенциите;</a:t>
            </a:r>
            <a:endParaRPr sz="1600" b="0" strike="noStrike" dirty="0">
              <a:solidFill>
                <a:srgbClr val="061F5B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-33020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61F5B"/>
              </a:buClr>
              <a:buSzPts val="1600"/>
              <a:buChar char="➢"/>
            </a:pPr>
            <a:r>
              <a:rPr lang="bg-BG" sz="1600" b="0" strike="noStrike" dirty="0">
                <a:solidFill>
                  <a:srgbClr val="061F5B"/>
                </a:solidFill>
                <a:latin typeface="Arial"/>
                <a:ea typeface="Arial"/>
                <a:cs typeface="Arial"/>
                <a:sym typeface="Arial"/>
              </a:rPr>
              <a:t>Справяне с отрицателните демографски тенденции и задържане на населението посредством развитие и ефективно използване на социалната инфраструктура в община Хасково.</a:t>
            </a:r>
            <a:endParaRPr sz="1600" b="0" strike="noStrike" dirty="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6" name="Google Shape;96;p17"/>
          <p:cNvSpPr txBox="1"/>
          <p:nvPr/>
        </p:nvSpPr>
        <p:spPr>
          <a:xfrm>
            <a:off x="391075" y="1172525"/>
            <a:ext cx="9323400" cy="54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bg-BG" sz="2400" b="1" strike="noStrike">
                <a:solidFill>
                  <a:srgbClr val="061F5B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bg-BG" sz="2000" b="1" u="sng" strike="noStrike">
                <a:solidFill>
                  <a:srgbClr val="061F5B"/>
                </a:solidFill>
                <a:latin typeface="Arial"/>
                <a:ea typeface="Arial"/>
                <a:cs typeface="Arial"/>
                <a:sym typeface="Arial"/>
              </a:rPr>
              <a:t>Специфични цели на проекта:</a:t>
            </a:r>
            <a:endParaRPr sz="2000" b="0" strike="noStrike"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000" b="0" strike="noStrike"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000" b="0" strike="noStrike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18"/>
          <p:cNvSpPr txBox="1"/>
          <p:nvPr/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4400" b="0" strike="noStrike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2" name="Google Shape;102;p18"/>
          <p:cNvSpPr txBox="1"/>
          <p:nvPr/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3200" b="0" strike="noStrike"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03" name="Google Shape;103;p18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10440"/>
            <a:ext cx="10080000" cy="5669640"/>
          </a:xfrm>
          <a:prstGeom prst="rect">
            <a:avLst/>
          </a:prstGeom>
          <a:noFill/>
          <a:ln>
            <a:noFill/>
          </a:ln>
        </p:spPr>
      </p:pic>
      <p:sp>
        <p:nvSpPr>
          <p:cNvPr id="104" name="Google Shape;104;p18"/>
          <p:cNvSpPr txBox="1"/>
          <p:nvPr/>
        </p:nvSpPr>
        <p:spPr>
          <a:xfrm>
            <a:off x="391075" y="1645925"/>
            <a:ext cx="9350100" cy="32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457200" marR="0" lvl="0" indent="-33020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61F5B"/>
              </a:buClr>
              <a:buSzPts val="1600"/>
              <a:buFont typeface="Arial"/>
              <a:buChar char="➢"/>
            </a:pPr>
            <a:r>
              <a:rPr lang="bg-BG" sz="1600" b="0" strike="noStrike" dirty="0">
                <a:solidFill>
                  <a:srgbClr val="061F5B"/>
                </a:solidFill>
                <a:latin typeface="Arial"/>
                <a:ea typeface="Arial"/>
                <a:cs typeface="Arial"/>
                <a:sym typeface="Arial"/>
              </a:rPr>
              <a:t>Обектът е на територията на </a:t>
            </a:r>
            <a:r>
              <a:rPr lang="bg-BG" sz="1600" b="0" strike="noStrike" dirty="0" smtClean="0">
                <a:solidFill>
                  <a:srgbClr val="061F5B"/>
                </a:solidFill>
                <a:latin typeface="Arial"/>
                <a:ea typeface="Arial"/>
                <a:cs typeface="Arial"/>
                <a:sym typeface="Arial"/>
              </a:rPr>
              <a:t>Младежки </a:t>
            </a:r>
            <a:r>
              <a:rPr lang="bg-BG" sz="1600" b="0" strike="noStrike" dirty="0">
                <a:solidFill>
                  <a:srgbClr val="061F5B"/>
                </a:solidFill>
                <a:latin typeface="Arial"/>
                <a:ea typeface="Arial"/>
                <a:cs typeface="Arial"/>
                <a:sym typeface="Arial"/>
              </a:rPr>
              <a:t>хълм – територия с природни дадености</a:t>
            </a:r>
            <a:r>
              <a:rPr lang="bg-BG" sz="1600" b="0" strike="noStrike" dirty="0" smtClean="0">
                <a:solidFill>
                  <a:srgbClr val="061F5B"/>
                </a:solidFill>
                <a:latin typeface="Arial"/>
                <a:ea typeface="Arial"/>
                <a:cs typeface="Arial"/>
                <a:sym typeface="Arial"/>
              </a:rPr>
              <a:t>, с </a:t>
            </a:r>
            <a:r>
              <a:rPr lang="bg-BG" sz="1600" b="0" strike="noStrike" dirty="0">
                <a:solidFill>
                  <a:srgbClr val="061F5B"/>
                </a:solidFill>
                <a:latin typeface="Arial"/>
                <a:ea typeface="Arial"/>
                <a:cs typeface="Arial"/>
                <a:sym typeface="Arial"/>
              </a:rPr>
              <a:t>естествени граници и силует. Между хълмовете все още са запазени алеи от предходни  облагородявания.</a:t>
            </a:r>
            <a:endParaRPr sz="1600" b="0" strike="noStrike" dirty="0">
              <a:solidFill>
                <a:srgbClr val="061F5B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-33020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61F5B"/>
              </a:buClr>
              <a:buSzPts val="1600"/>
              <a:buFont typeface="Arial"/>
              <a:buChar char="➢"/>
            </a:pPr>
            <a:r>
              <a:rPr lang="bg-BG" sz="1600" b="0" strike="noStrike" dirty="0">
                <a:solidFill>
                  <a:srgbClr val="061F5B"/>
                </a:solidFill>
                <a:latin typeface="Arial"/>
                <a:ea typeface="Arial"/>
                <a:cs typeface="Arial"/>
                <a:sym typeface="Arial"/>
              </a:rPr>
              <a:t>Участъкът между ул. „Добруджа” и ул. „Родопи” е характерен с широките си стълбища, които са подчертани с обилна зеленина, ограждаща ги от</a:t>
            </a:r>
            <a:r>
              <a:rPr lang="bg-BG" sz="1600" dirty="0">
                <a:solidFill>
                  <a:srgbClr val="061F5B"/>
                </a:solidFill>
              </a:rPr>
              <a:t> </a:t>
            </a:r>
            <a:r>
              <a:rPr lang="bg-BG" sz="1600" b="0" strike="noStrike" dirty="0">
                <a:solidFill>
                  <a:srgbClr val="061F5B"/>
                </a:solidFill>
                <a:latin typeface="Arial"/>
                <a:ea typeface="Arial"/>
                <a:cs typeface="Arial"/>
                <a:sym typeface="Arial"/>
              </a:rPr>
              <a:t>двете им страни. </a:t>
            </a:r>
            <a:r>
              <a:rPr lang="bg-BG" sz="1600" dirty="0">
                <a:solidFill>
                  <a:srgbClr val="061F5B"/>
                </a:solidFill>
              </a:rPr>
              <a:t>Участъкът между ул. „Добруджа” и ул. „Родопи” е характерен с разклоняващите се в ляво и дясно стълбища, които спомагат за по - лесно преодоляване на голямата разлика в нивата.</a:t>
            </a:r>
            <a:endParaRPr sz="1600" dirty="0">
              <a:solidFill>
                <a:srgbClr val="061F5B"/>
              </a:solidFill>
            </a:endParaRPr>
          </a:p>
          <a:p>
            <a:pPr marL="457200" marR="0" lvl="0" indent="-33020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61F5B"/>
              </a:buClr>
              <a:buSzPts val="1600"/>
              <a:buChar char="➢"/>
            </a:pPr>
            <a:r>
              <a:rPr lang="bg-BG" sz="1600" dirty="0">
                <a:solidFill>
                  <a:srgbClr val="061F5B"/>
                </a:solidFill>
              </a:rPr>
              <a:t>Съществуващата алея от междинна площадка предоставя възможност за достигане до стълбището към северния вход на стадиона, която е с обща дължина 400 м.</a:t>
            </a:r>
            <a:endParaRPr sz="1600" b="0" strike="noStrike" dirty="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5" name="Google Shape;105;p18"/>
          <p:cNvSpPr txBox="1"/>
          <p:nvPr/>
        </p:nvSpPr>
        <p:spPr>
          <a:xfrm>
            <a:off x="391075" y="1172525"/>
            <a:ext cx="9296700" cy="47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000" rIns="90000" bIns="450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bg-BG" sz="2000" b="1" u="sng" strike="noStrike">
                <a:solidFill>
                  <a:srgbClr val="061F5B"/>
                </a:solidFill>
                <a:latin typeface="Arial"/>
                <a:ea typeface="Arial"/>
                <a:cs typeface="Arial"/>
                <a:sym typeface="Arial"/>
              </a:rPr>
              <a:t>Информация за проекта:</a:t>
            </a:r>
            <a:endParaRPr sz="2000" b="0" strike="noStrike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19"/>
          <p:cNvSpPr txBox="1"/>
          <p:nvPr/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4400" b="0" strike="noStrike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1" name="Google Shape;111;p19"/>
          <p:cNvSpPr txBox="1"/>
          <p:nvPr/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3200" b="0" strike="noStrike"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12" name="Google Shape;112;p19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10440"/>
            <a:ext cx="10080000" cy="5669640"/>
          </a:xfrm>
          <a:prstGeom prst="rect">
            <a:avLst/>
          </a:prstGeom>
          <a:noFill/>
          <a:ln>
            <a:noFill/>
          </a:ln>
        </p:spPr>
      </p:pic>
      <p:sp>
        <p:nvSpPr>
          <p:cNvPr id="113" name="Google Shape;113;p19"/>
          <p:cNvSpPr txBox="1"/>
          <p:nvPr/>
        </p:nvSpPr>
        <p:spPr>
          <a:xfrm>
            <a:off x="3004560" y="1306800"/>
            <a:ext cx="3944880" cy="4305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000" rIns="90000" bIns="450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bg-BG" sz="2000" b="1" u="sng" strike="noStrike">
                <a:solidFill>
                  <a:srgbClr val="061F5B"/>
                </a:solidFill>
                <a:latin typeface="Arial"/>
                <a:ea typeface="Arial"/>
                <a:cs typeface="Arial"/>
                <a:sym typeface="Arial"/>
              </a:rPr>
              <a:t>Информация за проекта:</a:t>
            </a:r>
            <a:endParaRPr sz="2000" b="0" strike="noStrike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4" name="Google Shape;114;p19"/>
          <p:cNvSpPr txBox="1"/>
          <p:nvPr/>
        </p:nvSpPr>
        <p:spPr>
          <a:xfrm>
            <a:off x="408850" y="1828800"/>
            <a:ext cx="9288000" cy="2812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bg-BG" sz="1800" b="0" strike="noStrike">
                <a:solidFill>
                  <a:srgbClr val="061F5B"/>
                </a:solidFill>
                <a:latin typeface="Arial"/>
                <a:ea typeface="Arial"/>
                <a:cs typeface="Arial"/>
                <a:sym typeface="Arial"/>
              </a:rPr>
              <a:t>В рамките на настоящия проект се предвижда рехабилитация и  реконструкция на подход към монумент „Св. Богородица“, като се изпълняват дейностите по два от четирите подобекта определени в Разрешение за строеж №396/17.10.2019 г. </a:t>
            </a:r>
            <a:endParaRPr sz="1800" b="0" strike="noStrike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20"/>
          <p:cNvSpPr txBox="1"/>
          <p:nvPr/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4400" b="0" strike="noStrike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0" name="Google Shape;120;p20"/>
          <p:cNvSpPr txBox="1"/>
          <p:nvPr/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3200" b="0" strike="noStrike"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21" name="Google Shape;121;p20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91440"/>
            <a:ext cx="10080000" cy="5669640"/>
          </a:xfrm>
          <a:prstGeom prst="rect">
            <a:avLst/>
          </a:prstGeom>
          <a:noFill/>
          <a:ln>
            <a:noFill/>
          </a:ln>
        </p:spPr>
      </p:pic>
      <p:sp>
        <p:nvSpPr>
          <p:cNvPr id="122" name="Google Shape;122;p20"/>
          <p:cNvSpPr txBox="1"/>
          <p:nvPr/>
        </p:nvSpPr>
        <p:spPr>
          <a:xfrm>
            <a:off x="311075" y="1463050"/>
            <a:ext cx="9381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000" rIns="90000" bIns="450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bg-BG" sz="2000" b="1" u="sng" strike="noStrike">
                <a:solidFill>
                  <a:srgbClr val="061F5B"/>
                </a:solidFill>
                <a:latin typeface="Arial"/>
                <a:ea typeface="Arial"/>
                <a:cs typeface="Arial"/>
                <a:sym typeface="Arial"/>
              </a:rPr>
              <a:t>Подобект 1 - Начален подход към монумент "Св. Богородица":</a:t>
            </a:r>
            <a:r>
              <a:rPr lang="bg-BG" sz="2000" b="0" strike="noStrike">
                <a:solidFill>
                  <a:srgbClr val="061F5B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 sz="2000" b="0" strike="noStrike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3" name="Google Shape;123;p20"/>
          <p:cNvSpPr txBox="1"/>
          <p:nvPr/>
        </p:nvSpPr>
        <p:spPr>
          <a:xfrm>
            <a:off x="311075" y="1920250"/>
            <a:ext cx="9381600" cy="263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000" rIns="90000" bIns="45000" anchor="t" anchorCtr="0">
            <a:noAutofit/>
          </a:bodyPr>
          <a:lstStyle/>
          <a:p>
            <a:pPr marL="0" marR="0" lvl="0" indent="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600">
              <a:solidFill>
                <a:srgbClr val="061F5B"/>
              </a:solidFill>
            </a:endParaRPr>
          </a:p>
          <a:p>
            <a:pPr marL="457200" marR="0" lvl="0" indent="-33020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61F5B"/>
              </a:buClr>
              <a:buSzPts val="1600"/>
              <a:buFont typeface="Arial"/>
              <a:buChar char="➢"/>
            </a:pPr>
            <a:r>
              <a:rPr lang="bg-BG" sz="1600" b="0" strike="noStrike">
                <a:solidFill>
                  <a:srgbClr val="061F5B"/>
                </a:solidFill>
                <a:latin typeface="Arial"/>
                <a:ea typeface="Arial"/>
                <a:cs typeface="Arial"/>
                <a:sym typeface="Arial"/>
              </a:rPr>
              <a:t>Изграждане на  ново централно стълбище в зоната между ул. "Родопи" и ул. "Добруджа", като ще се оформят и кътове за почивка с перголи;</a:t>
            </a:r>
            <a:endParaRPr sz="1600" b="0" strike="noStrike">
              <a:solidFill>
                <a:srgbClr val="061F5B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-33020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61F5B"/>
              </a:buClr>
              <a:buSzPts val="1600"/>
              <a:buChar char="➢"/>
            </a:pPr>
            <a:r>
              <a:rPr lang="bg-BG" sz="1600" b="0" strike="noStrike">
                <a:solidFill>
                  <a:srgbClr val="061F5B"/>
                </a:solidFill>
                <a:latin typeface="Arial"/>
                <a:ea typeface="Arial"/>
                <a:cs typeface="Arial"/>
                <a:sym typeface="Arial"/>
              </a:rPr>
              <a:t>Парково осветление около кътовете за почивка и осветление в настилката по оста на стълбището;</a:t>
            </a:r>
            <a:endParaRPr sz="1600" b="0" strike="noStrike">
              <a:solidFill>
                <a:srgbClr val="061F5B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-33020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61F5B"/>
              </a:buClr>
              <a:buSzPts val="1600"/>
              <a:buChar char="➢"/>
            </a:pPr>
            <a:r>
              <a:rPr lang="bg-BG" sz="1600" b="0" strike="noStrike">
                <a:solidFill>
                  <a:srgbClr val="061F5B"/>
                </a:solidFill>
                <a:latin typeface="Arial"/>
                <a:ea typeface="Arial"/>
                <a:cs typeface="Arial"/>
                <a:sym typeface="Arial"/>
              </a:rPr>
              <a:t>В подножието на монумента е разположен северен скат, който представлява естествена зелена стена, която ще се оформи като надпис "Хасково" с декоративна растителност;</a:t>
            </a:r>
            <a:endParaRPr sz="1600" b="0" strike="noStrike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21"/>
          <p:cNvSpPr txBox="1"/>
          <p:nvPr/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4400" b="0" strike="noStrike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9" name="Google Shape;129;p21"/>
          <p:cNvSpPr txBox="1"/>
          <p:nvPr/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3200" b="0" strike="noStrike"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30" name="Google Shape;130;p2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10440"/>
            <a:ext cx="10080000" cy="5669640"/>
          </a:xfrm>
          <a:prstGeom prst="rect">
            <a:avLst/>
          </a:prstGeom>
          <a:noFill/>
          <a:ln>
            <a:noFill/>
          </a:ln>
        </p:spPr>
      </p:pic>
      <p:sp>
        <p:nvSpPr>
          <p:cNvPr id="131" name="Google Shape;131;p21"/>
          <p:cNvSpPr txBox="1"/>
          <p:nvPr/>
        </p:nvSpPr>
        <p:spPr>
          <a:xfrm>
            <a:off x="355525" y="1920250"/>
            <a:ext cx="9314700" cy="306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000" rIns="90000" bIns="45000" anchor="t" anchorCtr="0">
            <a:noAutofit/>
          </a:bodyPr>
          <a:lstStyle/>
          <a:p>
            <a:pPr marL="457200" marR="0" lvl="0" indent="-33020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61F5B"/>
              </a:buClr>
              <a:buSzPts val="1600"/>
              <a:buFont typeface="Arial"/>
              <a:buChar char="➢"/>
            </a:pPr>
            <a:r>
              <a:rPr lang="bg-BG" sz="1600" b="0" strike="noStrike">
                <a:solidFill>
                  <a:srgbClr val="061F5B"/>
                </a:solidFill>
                <a:latin typeface="Arial"/>
                <a:ea typeface="Arial"/>
                <a:cs typeface="Arial"/>
                <a:sym typeface="Arial"/>
              </a:rPr>
              <a:t>Запазват се подпорните стени и стъпалата, като се полага нова настилка от гнайс и монтаж на обезопасителни стоманени парапети</a:t>
            </a:r>
            <a:r>
              <a:rPr lang="bg-BG" sz="1600">
                <a:solidFill>
                  <a:srgbClr val="061F5B"/>
                </a:solidFill>
              </a:rPr>
              <a:t>;</a:t>
            </a:r>
            <a:endParaRPr sz="1600" b="0" strike="noStrike">
              <a:solidFill>
                <a:srgbClr val="061F5B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-33020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61F5B"/>
              </a:buClr>
              <a:buSzPts val="1600"/>
              <a:buChar char="➢"/>
            </a:pPr>
            <a:r>
              <a:rPr lang="bg-BG" sz="1600" b="0" strike="noStrike">
                <a:solidFill>
                  <a:srgbClr val="061F5B"/>
                </a:solidFill>
                <a:latin typeface="Arial"/>
                <a:ea typeface="Arial"/>
                <a:cs typeface="Arial"/>
                <a:sym typeface="Arial"/>
              </a:rPr>
              <a:t>В западната част ще се изгради велоалея, водеща към стадиона, а по западните стълбища ще се поставят метални улеи за велосипеди;</a:t>
            </a:r>
            <a:endParaRPr sz="1600" b="0" strike="noStrike">
              <a:solidFill>
                <a:srgbClr val="061F5B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-33020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61F5B"/>
              </a:buClr>
              <a:buSzPts val="1600"/>
              <a:buChar char="➢"/>
            </a:pPr>
            <a:r>
              <a:rPr lang="bg-BG" sz="1600" b="0" strike="noStrike">
                <a:solidFill>
                  <a:srgbClr val="061F5B"/>
                </a:solidFill>
                <a:latin typeface="Arial"/>
                <a:ea typeface="Arial"/>
                <a:cs typeface="Arial"/>
                <a:sym typeface="Arial"/>
              </a:rPr>
              <a:t>Ще се монтират пейки и кошчета за отпадъци;</a:t>
            </a:r>
            <a:endParaRPr sz="1600" b="0" strike="noStrike">
              <a:solidFill>
                <a:srgbClr val="061F5B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-33020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61F5B"/>
              </a:buClr>
              <a:buSzPts val="1600"/>
              <a:buChar char="➢"/>
            </a:pPr>
            <a:r>
              <a:rPr lang="bg-BG" sz="1600" b="0" strike="noStrike">
                <a:solidFill>
                  <a:srgbClr val="061F5B"/>
                </a:solidFill>
                <a:latin typeface="Arial"/>
                <a:ea typeface="Arial"/>
                <a:cs typeface="Arial"/>
                <a:sym typeface="Arial"/>
              </a:rPr>
              <a:t>Ще бъде поставено подходящо парково художествено осветление и прожектори;</a:t>
            </a:r>
            <a:endParaRPr sz="1600" b="0" strike="noStrike"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bg-BG" sz="2000" b="0" strike="noStrike">
                <a:solidFill>
                  <a:srgbClr val="061F5B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 sz="2000" b="0" strike="noStrike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2" name="Google Shape;132;p21"/>
          <p:cNvSpPr txBox="1"/>
          <p:nvPr/>
        </p:nvSpPr>
        <p:spPr>
          <a:xfrm>
            <a:off x="355525" y="1371600"/>
            <a:ext cx="9314700" cy="40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000" rIns="90000" bIns="450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bg-BG" sz="2000" b="1" u="sng" strike="noStrike">
                <a:solidFill>
                  <a:srgbClr val="061F5B"/>
                </a:solidFill>
                <a:latin typeface="Arial"/>
                <a:ea typeface="Arial"/>
                <a:cs typeface="Arial"/>
                <a:sym typeface="Arial"/>
              </a:rPr>
              <a:t>Подобект 1 - Начален подход към монумент "Св. Богородица":</a:t>
            </a:r>
            <a:r>
              <a:rPr lang="bg-BG" sz="2000" b="0" strike="noStrike">
                <a:solidFill>
                  <a:srgbClr val="061F5B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 sz="2000" b="0" strike="noStrike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p22"/>
          <p:cNvSpPr txBox="1"/>
          <p:nvPr/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4400" b="0" strike="noStrike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8" name="Google Shape;138;p22"/>
          <p:cNvSpPr txBox="1"/>
          <p:nvPr/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3200" b="0" strike="noStrike"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39" name="Google Shape;139;p2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360"/>
            <a:ext cx="10080000" cy="5669640"/>
          </a:xfrm>
          <a:prstGeom prst="rect">
            <a:avLst/>
          </a:prstGeom>
          <a:noFill/>
          <a:ln>
            <a:noFill/>
          </a:ln>
        </p:spPr>
      </p:pic>
      <p:sp>
        <p:nvSpPr>
          <p:cNvPr id="140" name="Google Shape;140;p22"/>
          <p:cNvSpPr txBox="1"/>
          <p:nvPr/>
        </p:nvSpPr>
        <p:spPr>
          <a:xfrm>
            <a:off x="457200" y="1258200"/>
            <a:ext cx="9319500" cy="48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000" rIns="90000" bIns="450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bg-BG" sz="2000" b="1" u="sng" strike="noStrike">
                <a:solidFill>
                  <a:srgbClr val="061F5B"/>
                </a:solidFill>
                <a:latin typeface="Arial"/>
                <a:ea typeface="Arial"/>
                <a:cs typeface="Arial"/>
                <a:sym typeface="Arial"/>
              </a:rPr>
              <a:t>Подобект</a:t>
            </a:r>
            <a:r>
              <a:rPr lang="bg-BG" sz="2000" b="1" u="sng">
                <a:solidFill>
                  <a:srgbClr val="061F5B"/>
                </a:solidFill>
              </a:rPr>
              <a:t> 1 </a:t>
            </a:r>
            <a:r>
              <a:rPr lang="bg-BG" sz="2000" b="1" u="sng" strike="noStrike">
                <a:solidFill>
                  <a:srgbClr val="061F5B"/>
                </a:solidFill>
                <a:latin typeface="Arial"/>
                <a:ea typeface="Arial"/>
                <a:cs typeface="Arial"/>
                <a:sym typeface="Arial"/>
              </a:rPr>
              <a:t>включва:</a:t>
            </a:r>
            <a:r>
              <a:rPr lang="bg-BG" sz="2000" b="1" u="sng">
                <a:solidFill>
                  <a:srgbClr val="061F5B"/>
                </a:solidFill>
              </a:rPr>
              <a:t> </a:t>
            </a:r>
            <a:r>
              <a:rPr lang="bg-BG" sz="2000" b="1" u="sng" strike="noStrike">
                <a:solidFill>
                  <a:srgbClr val="061F5B"/>
                </a:solidFill>
                <a:latin typeface="Arial"/>
                <a:ea typeface="Arial"/>
                <a:cs typeface="Arial"/>
                <a:sym typeface="Arial"/>
              </a:rPr>
              <a:t>Велоалея и зона "Спорт"</a:t>
            </a:r>
            <a:endParaRPr sz="2000" b="0" strike="noStrike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1" name="Google Shape;141;p22"/>
          <p:cNvSpPr txBox="1"/>
          <p:nvPr/>
        </p:nvSpPr>
        <p:spPr>
          <a:xfrm>
            <a:off x="355525" y="1828800"/>
            <a:ext cx="9519900" cy="306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000" rIns="90000" bIns="45000" anchor="t" anchorCtr="0">
            <a:noAutofit/>
          </a:bodyPr>
          <a:lstStyle/>
          <a:p>
            <a:pPr marL="457200" marR="0" lvl="0" indent="-33020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61F5B"/>
              </a:buClr>
              <a:buSzPts val="1600"/>
              <a:buFont typeface="Arial"/>
              <a:buChar char="➢"/>
            </a:pPr>
            <a:r>
              <a:rPr lang="bg-BG" sz="1600" b="0" strike="noStrike">
                <a:solidFill>
                  <a:srgbClr val="061F5B"/>
                </a:solidFill>
                <a:latin typeface="Arial"/>
                <a:ea typeface="Arial"/>
                <a:cs typeface="Arial"/>
                <a:sym typeface="Arial"/>
              </a:rPr>
              <a:t>Предвижда се изграждане на велоалея по трасето на съществуваща алея от междинна площадка на монумента към подход за вход на стадиона.  Те са с обща дължина 460м., от които 215м.-част от Подобект -1, а 245 м.- част от Подобект - 3;</a:t>
            </a:r>
            <a:endParaRPr sz="1600" b="0" strike="noStrike">
              <a:solidFill>
                <a:srgbClr val="061F5B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-33020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61F5B"/>
              </a:buClr>
              <a:buSzPts val="1600"/>
              <a:buChar char="➢"/>
            </a:pPr>
            <a:r>
              <a:rPr lang="bg-BG" sz="1600" b="0" strike="noStrike">
                <a:solidFill>
                  <a:srgbClr val="061F5B"/>
                </a:solidFill>
                <a:latin typeface="Arial"/>
                <a:ea typeface="Arial"/>
                <a:cs typeface="Arial"/>
                <a:sym typeface="Arial"/>
              </a:rPr>
              <a:t>Предвижда се изграждане и алея за разходки, оформят се места за почивки с    пейки и настилка гранитни павета</a:t>
            </a:r>
            <a:r>
              <a:rPr lang="bg-BG" sz="1600">
                <a:solidFill>
                  <a:srgbClr val="061F5B"/>
                </a:solidFill>
              </a:rPr>
              <a:t>.</a:t>
            </a:r>
            <a:endParaRPr sz="1600" b="0" strike="noStrike"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000" b="0" strike="noStrike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933</Words>
  <Application>Microsoft Office PowerPoint</Application>
  <PresentationFormat>По избор</PresentationFormat>
  <Paragraphs>65</Paragraphs>
  <Slides>13</Slides>
  <Notes>13</Notes>
  <HiddenSlides>0</HiddenSlides>
  <MMClips>0</MMClips>
  <ScaleCrop>false</ScaleCrop>
  <HeadingPairs>
    <vt:vector size="6" baseType="variant">
      <vt:variant>
        <vt:lpstr>Използвани шрифтове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Заглавия на слайдовете</vt:lpstr>
      </vt:variant>
      <vt:variant>
        <vt:i4>13</vt:i4>
      </vt:variant>
    </vt:vector>
  </HeadingPairs>
  <TitlesOfParts>
    <vt:vector size="16" baseType="lpstr">
      <vt:lpstr>Arial</vt:lpstr>
      <vt:lpstr>Times New Roman</vt:lpstr>
      <vt:lpstr>Office Theme</vt:lpstr>
      <vt:lpstr>Презентация на PowerPoint</vt:lpstr>
      <vt:lpstr>Презентация на PowerPoint</vt:lpstr>
      <vt:lpstr>Презентация на PowerPoint</vt:lpstr>
      <vt:lpstr>Презентация на PowerPoint</vt:lpstr>
      <vt:lpstr>Презентация на PowerPoint</vt:lpstr>
      <vt:lpstr>Презентация на PowerPoint</vt:lpstr>
      <vt:lpstr>Презентация на PowerPoint</vt:lpstr>
      <vt:lpstr>Презентация на PowerPoint</vt:lpstr>
      <vt:lpstr>Презентация на PowerPoint</vt:lpstr>
      <vt:lpstr>Презентация на PowerPoint</vt:lpstr>
      <vt:lpstr>Презентация на PowerPoint</vt:lpstr>
      <vt:lpstr>Презентация на PowerPoint</vt:lpstr>
      <vt:lpstr>Презентация на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на PowerPoint</dc:title>
  <dc:creator>Vania Hristova</dc:creator>
  <cp:lastModifiedBy>user200</cp:lastModifiedBy>
  <cp:revision>3</cp:revision>
  <dcterms:modified xsi:type="dcterms:W3CDTF">2021-05-27T05:45:53Z</dcterms:modified>
</cp:coreProperties>
</file>