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0080625" cy="5670550"/>
  <p:notesSz cx="7772400" cy="10058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1" d="100"/>
          <a:sy n="131" d="100"/>
        </p:scale>
        <p:origin x="66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95650" y="754375"/>
            <a:ext cx="5181850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dcdd693128_0_31:notes"/>
          <p:cNvSpPr txBox="1">
            <a:spLocks noGrp="1"/>
          </p:cNvSpPr>
          <p:nvPr>
            <p:ph type="body" idx="1"/>
          </p:nvPr>
        </p:nvSpPr>
        <p:spPr>
          <a:xfrm>
            <a:off x="777225" y="4777725"/>
            <a:ext cx="6217800" cy="452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gdcdd693128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34988" y="754063"/>
            <a:ext cx="6702425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dcdd693128_0_2:notes"/>
          <p:cNvSpPr txBox="1">
            <a:spLocks noGrp="1"/>
          </p:cNvSpPr>
          <p:nvPr>
            <p:ph type="body" idx="1"/>
          </p:nvPr>
        </p:nvSpPr>
        <p:spPr>
          <a:xfrm>
            <a:off x="777225" y="4777725"/>
            <a:ext cx="6217800" cy="452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gdcdd693128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34988" y="754063"/>
            <a:ext cx="6702425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4:notes"/>
          <p:cNvSpPr txBox="1">
            <a:spLocks noGrp="1"/>
          </p:cNvSpPr>
          <p:nvPr>
            <p:ph type="body" idx="1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534988" y="754063"/>
            <a:ext cx="6702425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dcdd693128_0_18:notes"/>
          <p:cNvSpPr txBox="1">
            <a:spLocks noGrp="1"/>
          </p:cNvSpPr>
          <p:nvPr>
            <p:ph type="body" idx="1"/>
          </p:nvPr>
        </p:nvSpPr>
        <p:spPr>
          <a:xfrm>
            <a:off x="777225" y="4777725"/>
            <a:ext cx="6217800" cy="452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gdcdd693128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534988" y="754063"/>
            <a:ext cx="6702425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6:notes"/>
          <p:cNvSpPr txBox="1">
            <a:spLocks noGrp="1"/>
          </p:cNvSpPr>
          <p:nvPr>
            <p:ph type="body" idx="1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534988" y="754063"/>
            <a:ext cx="6702425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:notes"/>
          <p:cNvSpPr txBox="1">
            <a:spLocks noGrp="1"/>
          </p:cNvSpPr>
          <p:nvPr>
            <p:ph type="body" idx="1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534988" y="754063"/>
            <a:ext cx="6702425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5:notes"/>
          <p:cNvSpPr txBox="1">
            <a:spLocks noGrp="1"/>
          </p:cNvSpPr>
          <p:nvPr>
            <p:ph type="body" idx="1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34988" y="754063"/>
            <a:ext cx="6702425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6:notes"/>
          <p:cNvSpPr txBox="1">
            <a:spLocks noGrp="1"/>
          </p:cNvSpPr>
          <p:nvPr>
            <p:ph type="body" idx="1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534988" y="754063"/>
            <a:ext cx="6702425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7:notes"/>
          <p:cNvSpPr txBox="1">
            <a:spLocks noGrp="1"/>
          </p:cNvSpPr>
          <p:nvPr>
            <p:ph type="body" idx="1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534988" y="754063"/>
            <a:ext cx="6702425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9:notes"/>
          <p:cNvSpPr txBox="1">
            <a:spLocks noGrp="1"/>
          </p:cNvSpPr>
          <p:nvPr>
            <p:ph type="body" idx="1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534988" y="754063"/>
            <a:ext cx="6702425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0:notes"/>
          <p:cNvSpPr txBox="1">
            <a:spLocks noGrp="1"/>
          </p:cNvSpPr>
          <p:nvPr>
            <p:ph type="body" idx="1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534988" y="754063"/>
            <a:ext cx="6702425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1:notes"/>
          <p:cNvSpPr txBox="1">
            <a:spLocks noGrp="1"/>
          </p:cNvSpPr>
          <p:nvPr>
            <p:ph type="body" idx="1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34988" y="754063"/>
            <a:ext cx="6702425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2:notes"/>
          <p:cNvSpPr txBox="1">
            <a:spLocks noGrp="1"/>
          </p:cNvSpPr>
          <p:nvPr>
            <p:ph type="body" idx="1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34988" y="754063"/>
            <a:ext cx="6702425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1"/>
          <p:cNvSpPr txBox="1"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1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2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1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2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3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body" idx="4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body" idx="1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2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3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4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body" idx="5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body" idx="6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1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2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subTitle" idx="1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body" idx="2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3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body" idx="1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2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3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2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3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2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dt" idx="10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ftr" idx="11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sldNum" idx="12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/>
              <a:t>‹#›</a:t>
            </a:fld>
            <a:fld id="{00000000-1234-1234-1234-123412341234}" type="slidenum">
              <a:rPr lang="bg-BG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/>
        </p:nvSpPr>
        <p:spPr>
          <a:xfrm>
            <a:off x="504000" y="226080"/>
            <a:ext cx="9071700" cy="9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504000" y="1326600"/>
            <a:ext cx="9071700" cy="328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6" name="Google Shape;66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0440"/>
            <a:ext cx="10079997" cy="5669638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 txBox="1"/>
          <p:nvPr/>
        </p:nvSpPr>
        <p:spPr>
          <a:xfrm>
            <a:off x="417725" y="1208775"/>
            <a:ext cx="9270000" cy="35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700" b="1" u="sng" dirty="0">
                <a:solidFill>
                  <a:srgbClr val="061F5B"/>
                </a:solidFill>
              </a:rPr>
              <a:t>Проект </a:t>
            </a:r>
            <a:endParaRPr sz="1700" b="1" u="sng" dirty="0">
              <a:solidFill>
                <a:srgbClr val="061F5B"/>
              </a:solidFill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700" b="1" dirty="0">
                <a:solidFill>
                  <a:srgbClr val="061F5B"/>
                </a:solidFill>
              </a:rPr>
              <a:t>“Ремонт и реконструкция на подход на Монумент „Св. Богородица“, АДБФП   № от ИСУН BG16RFOP001-1.012-0007-C01, по процедура за директно предоставяне на БФП „Изпълнение на интегрирани планове за градско възстановяване и развитие 2014-2020-Хасково“, част от процедура BG16RFOP001-1.001-039 „Изпълнение на интегрирани планове за градско възстановяване и развитие 2014-2020“, приоритетна ос 1: </a:t>
            </a:r>
            <a:endParaRPr sz="1700" b="1" dirty="0">
              <a:solidFill>
                <a:srgbClr val="061F5B"/>
              </a:solidFill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700" b="1" dirty="0">
                <a:solidFill>
                  <a:srgbClr val="061F5B"/>
                </a:solidFill>
              </a:rPr>
              <a:t>„Устойчиво и интегрирано градско развитие”, </a:t>
            </a:r>
            <a:endParaRPr sz="1700" b="1" dirty="0">
              <a:solidFill>
                <a:srgbClr val="061F5B"/>
              </a:solidFill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700" b="1" dirty="0">
                <a:solidFill>
                  <a:srgbClr val="061F5B"/>
                </a:solidFill>
              </a:rPr>
              <a:t>на Оперативна програма „Региони в растеж” 2014 – 2020 г.</a:t>
            </a:r>
            <a:endParaRPr sz="1700" b="1" dirty="0">
              <a:solidFill>
                <a:srgbClr val="061F5B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3"/>
          <p:cNvSpPr txBox="1"/>
          <p:nvPr/>
        </p:nvSpPr>
        <p:spPr>
          <a:xfrm>
            <a:off x="504000" y="226080"/>
            <a:ext cx="9071700" cy="9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3"/>
          <p:cNvSpPr txBox="1"/>
          <p:nvPr/>
        </p:nvSpPr>
        <p:spPr>
          <a:xfrm>
            <a:off x="504000" y="1326600"/>
            <a:ext cx="9071700" cy="328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" name="Google Shape;148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60"/>
            <a:ext cx="10079997" cy="5669638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23"/>
          <p:cNvSpPr txBox="1"/>
          <p:nvPr/>
        </p:nvSpPr>
        <p:spPr>
          <a:xfrm>
            <a:off x="457200" y="1258200"/>
            <a:ext cx="93195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000" b="1" u="sng" strike="noStrike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Подобект</a:t>
            </a:r>
            <a:r>
              <a:rPr lang="bg-BG" sz="2000" b="1" u="sng">
                <a:solidFill>
                  <a:srgbClr val="061F5B"/>
                </a:solidFill>
              </a:rPr>
              <a:t> 1 </a:t>
            </a:r>
            <a:r>
              <a:rPr lang="bg-BG" sz="2000" b="1" u="sng" strike="noStrike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включва:</a:t>
            </a:r>
            <a:r>
              <a:rPr lang="bg-BG" sz="2000" b="1" u="sng">
                <a:solidFill>
                  <a:srgbClr val="061F5B"/>
                </a:solidFill>
              </a:rPr>
              <a:t> </a:t>
            </a:r>
            <a:r>
              <a:rPr lang="bg-BG" sz="2000" b="1" u="sng" strike="noStrike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Велоалея и зона "Спорт"</a:t>
            </a: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3"/>
          <p:cNvSpPr txBox="1"/>
          <p:nvPr/>
        </p:nvSpPr>
        <p:spPr>
          <a:xfrm>
            <a:off x="355525" y="1828800"/>
            <a:ext cx="9519900" cy="306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457200" marR="0" lvl="0" indent="-330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61F5B"/>
              </a:buClr>
              <a:buSzPts val="1600"/>
              <a:buChar char="➢"/>
            </a:pPr>
            <a:r>
              <a:rPr lang="bg-BG" sz="1600">
                <a:solidFill>
                  <a:srgbClr val="061F5B"/>
                </a:solidFill>
              </a:rPr>
              <a:t>Ще бъдат разположени и информационни табели за упражнения</a:t>
            </a:r>
            <a:r>
              <a:rPr lang="bg-BG" sz="1600" b="0" strike="noStrike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sz="1600" b="0" strike="noStrike">
              <a:solidFill>
                <a:srgbClr val="061F5B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30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61F5B"/>
              </a:buClr>
              <a:buSzPts val="1600"/>
              <a:buChar char="➢"/>
            </a:pPr>
            <a:r>
              <a:rPr lang="bg-BG" sz="1600">
                <a:solidFill>
                  <a:srgbClr val="061F5B"/>
                </a:solidFill>
              </a:rPr>
              <a:t>По алеите и стълбите ще се монтира парково осветление, поставяне на кошчета за отпадъци, както и стойки за велосипеди;</a:t>
            </a:r>
            <a:endParaRPr sz="1600">
              <a:solidFill>
                <a:srgbClr val="061F5B"/>
              </a:solidFill>
            </a:endParaRPr>
          </a:p>
          <a:p>
            <a:pPr marL="457200" marR="0" lvl="0" indent="-330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61F5B"/>
              </a:buClr>
              <a:buSzPts val="1600"/>
              <a:buChar char="➢"/>
            </a:pPr>
            <a:r>
              <a:rPr lang="bg-BG" sz="1600">
                <a:solidFill>
                  <a:srgbClr val="061F5B"/>
                </a:solidFill>
              </a:rPr>
              <a:t>Ще се изгради нова декоративна арка в източната част, нови стълбищни трасета ,обезопасени с парапети за връзка на живущите в близост до парк "Ямача";</a:t>
            </a:r>
            <a:endParaRPr sz="1600">
              <a:solidFill>
                <a:srgbClr val="061F5B"/>
              </a:solidFill>
            </a:endParaRPr>
          </a:p>
          <a:p>
            <a:pPr marL="457200" marR="0" lvl="0" indent="-330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61F5B"/>
              </a:buClr>
              <a:buSzPts val="1600"/>
              <a:buChar char="➢"/>
            </a:pPr>
            <a:r>
              <a:rPr lang="bg-BG" sz="1600">
                <a:solidFill>
                  <a:srgbClr val="061F5B"/>
                </a:solidFill>
              </a:rPr>
              <a:t>Ще бъде изградена и многофункционална  площадка за фитнес на открито;</a:t>
            </a:r>
            <a:endParaRPr sz="160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600">
              <a:solidFill>
                <a:srgbClr val="061F5B"/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061F5B"/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061F5B"/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4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4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7" name="Google Shape;157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0440"/>
            <a:ext cx="10080000" cy="5669640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24"/>
          <p:cNvSpPr txBox="1"/>
          <p:nvPr/>
        </p:nvSpPr>
        <p:spPr>
          <a:xfrm>
            <a:off x="274335" y="1280150"/>
            <a:ext cx="9413700" cy="40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000" b="1" u="sng" strike="noStrike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Подобект </a:t>
            </a:r>
            <a:r>
              <a:rPr lang="bg-BG" sz="2000" b="1" u="sng">
                <a:solidFill>
                  <a:srgbClr val="061F5B"/>
                </a:solidFill>
              </a:rPr>
              <a:t>3 </a:t>
            </a:r>
            <a:r>
              <a:rPr lang="bg-BG" sz="2000" b="1" u="sng" strike="noStrike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включва:</a:t>
            </a: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4"/>
          <p:cNvSpPr txBox="1"/>
          <p:nvPr/>
        </p:nvSpPr>
        <p:spPr>
          <a:xfrm>
            <a:off x="373300" y="1760750"/>
            <a:ext cx="9314700" cy="290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457200" marR="0" lvl="0" indent="-330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61F5B"/>
              </a:buClr>
              <a:buSzPts val="1600"/>
              <a:buChar char="➢"/>
            </a:pPr>
            <a:r>
              <a:rPr lang="bg-BG" sz="1600" b="0" strike="noStrike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Изграждане на  пешеходна алея и велоалея, които представляват естествено продължение на алеите в УПИ XVII, кв. 500.  Те продължават в озеленената среда на парка и достигат до жилищната територия</a:t>
            </a:r>
            <a:r>
              <a:rPr lang="bg-BG" sz="1600">
                <a:solidFill>
                  <a:srgbClr val="061F5B"/>
                </a:solidFill>
              </a:rPr>
              <a:t>;</a:t>
            </a:r>
            <a:endParaRPr sz="1600">
              <a:solidFill>
                <a:srgbClr val="061F5B"/>
              </a:solidFill>
            </a:endParaRPr>
          </a:p>
          <a:p>
            <a:pPr marL="457200" marR="0" lvl="0" indent="-330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61F5B"/>
              </a:buClr>
              <a:buSzPts val="1600"/>
              <a:buChar char="➢"/>
            </a:pPr>
            <a:r>
              <a:rPr lang="bg-BG" sz="1600" b="0" strike="noStrike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Част от проектирането в този подобект са ремонт и реконструкция на съществуващи стълби, както и изграждане на ново.</a:t>
            </a:r>
            <a:endParaRPr sz="1600" b="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5"/>
          <p:cNvSpPr txBox="1"/>
          <p:nvPr/>
        </p:nvSpPr>
        <p:spPr>
          <a:xfrm>
            <a:off x="504000" y="226080"/>
            <a:ext cx="9071700" cy="9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5"/>
          <p:cNvSpPr txBox="1"/>
          <p:nvPr/>
        </p:nvSpPr>
        <p:spPr>
          <a:xfrm>
            <a:off x="504000" y="1326600"/>
            <a:ext cx="9071700" cy="328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6" name="Google Shape;166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0440"/>
            <a:ext cx="10079997" cy="5669638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25"/>
          <p:cNvSpPr txBox="1"/>
          <p:nvPr/>
        </p:nvSpPr>
        <p:spPr>
          <a:xfrm>
            <a:off x="274325" y="1280150"/>
            <a:ext cx="9413700" cy="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000" b="1" u="sng">
                <a:solidFill>
                  <a:srgbClr val="061F5B"/>
                </a:solidFill>
              </a:rPr>
              <a:t>Проект “Ремонт и реконструкция на подход на Монумент „Св. Богородица“, АДБФП  № BG16RFOP001-1.012-0007-C01:</a:t>
            </a:r>
            <a:endParaRPr sz="2000" b="1" u="sng">
              <a:solidFill>
                <a:srgbClr val="061F5B"/>
              </a:solidFill>
            </a:endParaRPr>
          </a:p>
        </p:txBody>
      </p:sp>
      <p:sp>
        <p:nvSpPr>
          <p:cNvPr id="168" name="Google Shape;168;p25"/>
          <p:cNvSpPr txBox="1"/>
          <p:nvPr/>
        </p:nvSpPr>
        <p:spPr>
          <a:xfrm>
            <a:off x="373300" y="2065550"/>
            <a:ext cx="9314700" cy="286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457200" marR="0" lvl="0" indent="-330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61F5B"/>
              </a:buClr>
              <a:buSzPts val="1600"/>
              <a:buChar char="➢"/>
            </a:pPr>
            <a:r>
              <a:rPr lang="bg-BG" sz="1600">
                <a:solidFill>
                  <a:srgbClr val="061F5B"/>
                </a:solidFill>
              </a:rPr>
              <a:t>Обща стойност на проекта - 1 328 477,55 лв.</a:t>
            </a:r>
            <a:endParaRPr sz="1600">
              <a:solidFill>
                <a:srgbClr val="061F5B"/>
              </a:solidFill>
            </a:endParaRPr>
          </a:p>
          <a:p>
            <a:pPr marL="457200" marR="0" lvl="0" indent="-330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61F5B"/>
              </a:buClr>
              <a:buSzPts val="1600"/>
              <a:buChar char="➢"/>
            </a:pPr>
            <a:r>
              <a:rPr lang="bg-BG" sz="1600">
                <a:solidFill>
                  <a:srgbClr val="061F5B"/>
                </a:solidFill>
              </a:rPr>
              <a:t>Безвъзмездна финансова помощ:</a:t>
            </a:r>
            <a:endParaRPr sz="1600">
              <a:solidFill>
                <a:schemeClr val="dk1"/>
              </a:solidFill>
            </a:endParaRPr>
          </a:p>
          <a:p>
            <a:pPr marL="630000" lvl="0" indent="-330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61F5B"/>
              </a:buClr>
              <a:buSzPts val="1600"/>
              <a:buChar char="●"/>
            </a:pPr>
            <a:r>
              <a:rPr lang="bg-BG" sz="1600">
                <a:solidFill>
                  <a:srgbClr val="061F5B"/>
                </a:solidFill>
              </a:rPr>
              <a:t>Европейски фонд за регионално развитие е: 864 829,72 лв.</a:t>
            </a:r>
            <a:endParaRPr sz="1600">
              <a:solidFill>
                <a:srgbClr val="061F5B"/>
              </a:solidFill>
            </a:endParaRPr>
          </a:p>
          <a:p>
            <a:pPr marL="630000" lvl="0" indent="-330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61F5B"/>
              </a:buClr>
              <a:buSzPts val="1600"/>
              <a:buChar char="●"/>
            </a:pPr>
            <a:r>
              <a:rPr lang="bg-BG" sz="1600">
                <a:solidFill>
                  <a:srgbClr val="061F5B"/>
                </a:solidFill>
              </a:rPr>
              <a:t>Съфинансиране от национални бюджет: 152 617,00 лв.</a:t>
            </a:r>
            <a:endParaRPr sz="1600">
              <a:solidFill>
                <a:schemeClr val="dk1"/>
              </a:solidFill>
            </a:endParaRPr>
          </a:p>
          <a:p>
            <a:pPr marL="630000" lvl="0" indent="-330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61F5B"/>
              </a:buClr>
              <a:buSzPts val="1600"/>
              <a:buChar char="●"/>
            </a:pPr>
            <a:r>
              <a:rPr lang="bg-BG" sz="1600">
                <a:solidFill>
                  <a:srgbClr val="061F5B"/>
                </a:solidFill>
              </a:rPr>
              <a:t>Собствен принос от община Хасково:  311 030,083 лв.</a:t>
            </a:r>
            <a:endParaRPr sz="1600">
              <a:solidFill>
                <a:srgbClr val="061F5B"/>
              </a:solidFill>
            </a:endParaRPr>
          </a:p>
          <a:p>
            <a:pPr marL="457200" lvl="0" indent="-330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61F5B"/>
              </a:buClr>
              <a:buSzPts val="1600"/>
              <a:buChar char="➢"/>
            </a:pPr>
            <a:r>
              <a:rPr lang="bg-BG" sz="1600">
                <a:solidFill>
                  <a:srgbClr val="061F5B"/>
                </a:solidFill>
              </a:rPr>
              <a:t>Срок за изпълнение на проекта - 28 месеца</a:t>
            </a:r>
            <a:endParaRPr sz="1600">
              <a:solidFill>
                <a:srgbClr val="061F5B"/>
              </a:solidFill>
            </a:endParaRPr>
          </a:p>
          <a:p>
            <a:pPr marL="630000" lvl="0" indent="-330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61F5B"/>
              </a:buClr>
              <a:buSzPts val="1600"/>
              <a:buChar char="●"/>
            </a:pPr>
            <a:r>
              <a:rPr lang="bg-BG" sz="1600">
                <a:solidFill>
                  <a:srgbClr val="061F5B"/>
                </a:solidFill>
              </a:rPr>
              <a:t>Начало на проекта - 	13.10.2020 г.</a:t>
            </a:r>
            <a:endParaRPr sz="1600">
              <a:solidFill>
                <a:srgbClr val="061F5B"/>
              </a:solidFill>
            </a:endParaRPr>
          </a:p>
          <a:p>
            <a:pPr marL="630000" lvl="0" indent="-330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61F5B"/>
              </a:buClr>
              <a:buSzPts val="1600"/>
              <a:buChar char="●"/>
            </a:pPr>
            <a:r>
              <a:rPr lang="bg-BG" sz="1600">
                <a:solidFill>
                  <a:srgbClr val="061F5B"/>
                </a:solidFill>
              </a:rPr>
              <a:t>Край на проекта - 13.02.2023 г.</a:t>
            </a:r>
            <a:endParaRPr sz="160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061F5B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6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26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26"/>
          <p:cNvSpPr txBox="1"/>
          <p:nvPr/>
        </p:nvSpPr>
        <p:spPr>
          <a:xfrm>
            <a:off x="0" y="0"/>
            <a:ext cx="10080000" cy="566964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3600" b="0" strike="noStrike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bg-BG" sz="2000" b="1" strike="noStrike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БЛАГОДАРЯ ЗА ВНИМАНИЕТО !!!</a:t>
            </a: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5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4" name="Google Shape;74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0440"/>
            <a:ext cx="10080000" cy="566964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5"/>
          <p:cNvSpPr txBox="1"/>
          <p:nvPr/>
        </p:nvSpPr>
        <p:spPr>
          <a:xfrm>
            <a:off x="399950" y="1326600"/>
            <a:ext cx="9270300" cy="36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000" b="1" u="sng" strike="noStrike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Обща цел на проекта:</a:t>
            </a:r>
            <a:endParaRPr sz="2000" b="0" strike="noStrike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30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61F5B"/>
              </a:buClr>
              <a:buSzPts val="1600"/>
              <a:buChar char="❏"/>
            </a:pPr>
            <a:r>
              <a:rPr lang="bg-BG" sz="1600" b="0" strike="noStrike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Постигане на устойчиво интегрирано развитие на база повишаване равнището на жизнената среда, доизграждане на конкурентноспособна икономика и информационното общество,</a:t>
            </a:r>
            <a:r>
              <a:rPr lang="bg-BG" sz="1600">
                <a:solidFill>
                  <a:srgbClr val="061F5B"/>
                </a:solidFill>
              </a:rPr>
              <a:t> </a:t>
            </a:r>
            <a:r>
              <a:rPr lang="bg-BG" sz="1600" b="0" strike="noStrike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стимулиране на социалната  интеграция и нарастване на жизнения стандарт на населението от община Хасково. </a:t>
            </a:r>
            <a:endParaRPr sz="1600" b="0" strike="noStrike">
              <a:solidFill>
                <a:srgbClr val="061F5B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30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61F5B"/>
              </a:buClr>
              <a:buSzPts val="1600"/>
              <a:buChar char="❏"/>
            </a:pPr>
            <a:r>
              <a:rPr lang="bg-BG" sz="1700">
                <a:solidFill>
                  <a:srgbClr val="061F5B"/>
                </a:solidFill>
              </a:rPr>
              <a:t>Изпълнението на заложените цели ще допринесе за повишаване качеството на живот, социалното включване и подобряване на екологична среда, което е и конкретна цел на процедура BG16RFOP001-1.001-039 "Изпълнение на интегрирани планове за градско възстановяване и развитие" 2014- 2020.</a:t>
            </a:r>
            <a:endParaRPr sz="1300">
              <a:solidFill>
                <a:srgbClr val="061F5B"/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6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2" name="Google Shape;82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0440"/>
            <a:ext cx="10080000" cy="566964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6"/>
          <p:cNvSpPr txBox="1"/>
          <p:nvPr/>
        </p:nvSpPr>
        <p:spPr>
          <a:xfrm>
            <a:off x="391075" y="1172525"/>
            <a:ext cx="93234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400" b="1" strike="noStrike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bg-BG" sz="2000" b="1" u="sng" strike="noStrike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Специфични цели на проекта са:</a:t>
            </a:r>
            <a:endParaRPr sz="20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6"/>
          <p:cNvSpPr txBox="1"/>
          <p:nvPr/>
        </p:nvSpPr>
        <p:spPr>
          <a:xfrm>
            <a:off x="391075" y="1721150"/>
            <a:ext cx="9323400" cy="333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marR="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61F5B"/>
              </a:buClr>
              <a:buSzPts val="1700"/>
              <a:buFont typeface="Arial"/>
              <a:buChar char="➢"/>
            </a:pPr>
            <a:r>
              <a:rPr lang="bg-BG" sz="1700" b="0" strike="noStrike" dirty="0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Създаване на по-привлекателна и обновена градска среда в района на монумент "Св. Богородица";</a:t>
            </a:r>
            <a:endParaRPr sz="1700" b="0" strike="noStrike" dirty="0">
              <a:solidFill>
                <a:srgbClr val="061F5B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61F5B"/>
              </a:buClr>
              <a:buSzPts val="1700"/>
              <a:buChar char="➢"/>
            </a:pPr>
            <a:r>
              <a:rPr lang="bg-BG" sz="1700" b="0" strike="noStrike" dirty="0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Създаване на достъпна архитектурна среда в зони с публични функции и висока обществена значимост и интегриране на групите в неравностойно положение;</a:t>
            </a:r>
            <a:endParaRPr sz="1700" b="0" strike="noStrike" dirty="0">
              <a:solidFill>
                <a:srgbClr val="061F5B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61F5B"/>
              </a:buClr>
              <a:buSzPts val="1700"/>
              <a:buChar char="➢"/>
            </a:pPr>
            <a:r>
              <a:rPr lang="bg-BG" sz="1700" b="0" strike="noStrike" dirty="0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Създаване на </a:t>
            </a:r>
            <a:r>
              <a:rPr lang="bg-BG" sz="1700" b="0" strike="noStrike" dirty="0" smtClean="0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комфортна, </a:t>
            </a:r>
            <a:r>
              <a:rPr lang="bg-BG" sz="1700" b="0" strike="noStrike" dirty="0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естетически издържана зона за почивка, развлечения и спорт </a:t>
            </a:r>
            <a:r>
              <a:rPr lang="bg-BG" sz="1700" b="0" strike="noStrike" dirty="0" smtClean="0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за </a:t>
            </a:r>
            <a:r>
              <a:rPr lang="bg-BG" sz="1700" b="0" strike="noStrike" dirty="0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жителите и гостите на града;</a:t>
            </a:r>
            <a:endParaRPr sz="1700" b="0" strike="noStrike" dirty="0">
              <a:solidFill>
                <a:srgbClr val="061F5B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61F5B"/>
              </a:buClr>
              <a:buSzPts val="1700"/>
              <a:buChar char="➢"/>
            </a:pPr>
            <a:r>
              <a:rPr lang="bg-BG" sz="1600" dirty="0">
                <a:solidFill>
                  <a:srgbClr val="061F5B"/>
                </a:solidFill>
              </a:rPr>
              <a:t>Подобряване екологичната обстановка на града чрез възстановяване и изграждане на нови зелени зони;</a:t>
            </a:r>
            <a:endParaRPr sz="1600" dirty="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 dirty="0">
              <a:solidFill>
                <a:srgbClr val="061F5B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strike="noStrike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7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" name="Google Shape;91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0440"/>
            <a:ext cx="10080000" cy="566964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7"/>
          <p:cNvSpPr txBox="1"/>
          <p:nvPr/>
        </p:nvSpPr>
        <p:spPr>
          <a:xfrm>
            <a:off x="274320" y="1902960"/>
            <a:ext cx="9463320" cy="218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200" b="0" strike="noStrike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2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7"/>
          <p:cNvSpPr txBox="1"/>
          <p:nvPr/>
        </p:nvSpPr>
        <p:spPr>
          <a:xfrm>
            <a:off x="153000" y="4114800"/>
            <a:ext cx="10088280" cy="625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200" b="0" strike="noStrike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endParaRPr sz="22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7"/>
          <p:cNvSpPr txBox="1"/>
          <p:nvPr/>
        </p:nvSpPr>
        <p:spPr>
          <a:xfrm>
            <a:off x="195840" y="1828800"/>
            <a:ext cx="9039600" cy="102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000" b="0" strike="noStrike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7"/>
          <p:cNvSpPr txBox="1"/>
          <p:nvPr/>
        </p:nvSpPr>
        <p:spPr>
          <a:xfrm>
            <a:off x="259550" y="1801325"/>
            <a:ext cx="9524400" cy="228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457200" marR="0" lvl="0" indent="-330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61F5B"/>
              </a:buClr>
              <a:buSzPts val="1600"/>
              <a:buFont typeface="Arial"/>
              <a:buChar char="➢"/>
            </a:pPr>
            <a:r>
              <a:rPr lang="bg-BG" sz="1600" b="0" strike="noStrike" dirty="0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Качествена промяна на цялостния облик на гр. Хасково и повишаване на привлекателността му за жителите, инвеститорите, гостите и туристите</a:t>
            </a:r>
            <a:r>
              <a:rPr lang="bg-BG" sz="1600" b="0" strike="noStrike" dirty="0" smtClean="0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, чрез </a:t>
            </a:r>
            <a:r>
              <a:rPr lang="bg-BG" sz="1600" b="0" strike="noStrike" dirty="0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използване на интегриран подход при осъществяване на интервенциите;</a:t>
            </a:r>
            <a:endParaRPr sz="1600" b="0" strike="noStrike" dirty="0">
              <a:solidFill>
                <a:srgbClr val="061F5B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30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61F5B"/>
              </a:buClr>
              <a:buSzPts val="1600"/>
              <a:buChar char="➢"/>
            </a:pPr>
            <a:r>
              <a:rPr lang="bg-BG" sz="1600" b="0" strike="noStrike" dirty="0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Справяне с отрицателните демографски тенденции и задържане на населението посредством развитие и ефективно използване на социалната инфраструктура в община Хасково.</a:t>
            </a:r>
            <a:endParaRPr sz="1600" b="0" strike="noStrik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7"/>
          <p:cNvSpPr txBox="1"/>
          <p:nvPr/>
        </p:nvSpPr>
        <p:spPr>
          <a:xfrm>
            <a:off x="391075" y="1172525"/>
            <a:ext cx="93234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400" b="1" strike="noStrike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bg-BG" sz="2000" b="1" u="sng" strike="noStrike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Специфични цели на проекта:</a:t>
            </a:r>
            <a:endParaRPr sz="20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8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3" name="Google Shape;103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0440"/>
            <a:ext cx="10080000" cy="566964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8"/>
          <p:cNvSpPr txBox="1"/>
          <p:nvPr/>
        </p:nvSpPr>
        <p:spPr>
          <a:xfrm>
            <a:off x="391075" y="1645925"/>
            <a:ext cx="9350100" cy="32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marR="0" lvl="0" indent="-330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61F5B"/>
              </a:buClr>
              <a:buSzPts val="1600"/>
              <a:buFont typeface="Arial"/>
              <a:buChar char="➢"/>
            </a:pPr>
            <a:r>
              <a:rPr lang="bg-BG" sz="1600" b="0" strike="noStrike" dirty="0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Обектът е на територията на </a:t>
            </a:r>
            <a:r>
              <a:rPr lang="bg-BG" sz="1600" b="0" strike="noStrike" dirty="0" smtClean="0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Младежки </a:t>
            </a:r>
            <a:r>
              <a:rPr lang="bg-BG" sz="1600" b="0" strike="noStrike" dirty="0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хълм – територия с природни дадености</a:t>
            </a:r>
            <a:r>
              <a:rPr lang="bg-BG" sz="1600" b="0" strike="noStrike" dirty="0" smtClean="0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, с </a:t>
            </a:r>
            <a:r>
              <a:rPr lang="bg-BG" sz="1600" b="0" strike="noStrike" dirty="0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естествени граници и силует. Между хълмовете все още са запазени алеи от предходни  облагородявания.</a:t>
            </a:r>
            <a:endParaRPr sz="1600" b="0" strike="noStrike" dirty="0">
              <a:solidFill>
                <a:srgbClr val="061F5B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30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61F5B"/>
              </a:buClr>
              <a:buSzPts val="1600"/>
              <a:buFont typeface="Arial"/>
              <a:buChar char="➢"/>
            </a:pPr>
            <a:r>
              <a:rPr lang="bg-BG" sz="1600" b="0" strike="noStrike" dirty="0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Участъкът между ул. „Добруджа” и ул. „Родопи” е характерен с широките си стълбища, които са подчертани с обилна зеленина, ограждаща ги от</a:t>
            </a:r>
            <a:r>
              <a:rPr lang="bg-BG" sz="1600" dirty="0">
                <a:solidFill>
                  <a:srgbClr val="061F5B"/>
                </a:solidFill>
              </a:rPr>
              <a:t> </a:t>
            </a:r>
            <a:r>
              <a:rPr lang="bg-BG" sz="1600" b="0" strike="noStrike" dirty="0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двете им страни. </a:t>
            </a:r>
            <a:r>
              <a:rPr lang="bg-BG" sz="1600" dirty="0">
                <a:solidFill>
                  <a:srgbClr val="061F5B"/>
                </a:solidFill>
              </a:rPr>
              <a:t>Участъкът между ул. „Добруджа” и ул. „Родопи” е характерен с разклоняващите се в ляво и дясно стълбища, които спомагат за по - лесно преодоляване на голямата разлика в нивата.</a:t>
            </a:r>
            <a:endParaRPr sz="1600" dirty="0">
              <a:solidFill>
                <a:srgbClr val="061F5B"/>
              </a:solidFill>
            </a:endParaRPr>
          </a:p>
          <a:p>
            <a:pPr marL="457200" marR="0" lvl="0" indent="-330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61F5B"/>
              </a:buClr>
              <a:buSzPts val="1600"/>
              <a:buChar char="➢"/>
            </a:pPr>
            <a:r>
              <a:rPr lang="bg-BG" sz="1600" dirty="0">
                <a:solidFill>
                  <a:srgbClr val="061F5B"/>
                </a:solidFill>
              </a:rPr>
              <a:t>Съществуващата алея от междинна площадка предоставя възможност за достигане до стълбището към северния вход на стадиона, която е с обща дължина 400 м.</a:t>
            </a:r>
            <a:endParaRPr sz="1600" b="0" strike="noStrik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8"/>
          <p:cNvSpPr txBox="1"/>
          <p:nvPr/>
        </p:nvSpPr>
        <p:spPr>
          <a:xfrm>
            <a:off x="391075" y="1172525"/>
            <a:ext cx="9296700" cy="47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000" b="1" u="sng" strike="noStrike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Информация за проекта:</a:t>
            </a: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9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9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2" name="Google Shape;112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0440"/>
            <a:ext cx="10080000" cy="5669640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9"/>
          <p:cNvSpPr txBox="1"/>
          <p:nvPr/>
        </p:nvSpPr>
        <p:spPr>
          <a:xfrm>
            <a:off x="3004560" y="1306800"/>
            <a:ext cx="3944880" cy="430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000" b="1" u="sng" strike="noStrike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Информация за проекта:</a:t>
            </a: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9"/>
          <p:cNvSpPr txBox="1"/>
          <p:nvPr/>
        </p:nvSpPr>
        <p:spPr>
          <a:xfrm>
            <a:off x="408850" y="1828800"/>
            <a:ext cx="9288000" cy="28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800" b="0" strike="noStrike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В рамките на настоящия проект се предвижда рехабилитация и  реконструкция на подход към монумент „Св. Богородица“, като се изпълняват дейностите по два от четирите подобекта определени в Разрешение за строеж №396/17.10.2019 г. </a:t>
            </a:r>
            <a:endParaRPr sz="1800" b="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0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20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1" name="Google Shape;121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91440"/>
            <a:ext cx="10080000" cy="566964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20"/>
          <p:cNvSpPr txBox="1"/>
          <p:nvPr/>
        </p:nvSpPr>
        <p:spPr>
          <a:xfrm>
            <a:off x="311075" y="1463050"/>
            <a:ext cx="938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000" b="1" u="sng" strike="noStrike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Подобект 1 - Начален подход към монумент "Св. Богородица":</a:t>
            </a:r>
            <a:r>
              <a:rPr lang="bg-BG" sz="2000" b="0" strike="noStrike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20"/>
          <p:cNvSpPr txBox="1"/>
          <p:nvPr/>
        </p:nvSpPr>
        <p:spPr>
          <a:xfrm>
            <a:off x="311075" y="1920250"/>
            <a:ext cx="9381600" cy="263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061F5B"/>
              </a:solidFill>
            </a:endParaRPr>
          </a:p>
          <a:p>
            <a:pPr marL="457200" marR="0" lvl="0" indent="-330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61F5B"/>
              </a:buClr>
              <a:buSzPts val="1600"/>
              <a:buFont typeface="Arial"/>
              <a:buChar char="➢"/>
            </a:pPr>
            <a:r>
              <a:rPr lang="bg-BG" sz="1600" b="0" strike="noStrike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Изграждане на  ново централно стълбище в зоната между ул. "Родопи" и ул. "Добруджа", като ще се оформят и кътове за почивка с перголи;</a:t>
            </a:r>
            <a:endParaRPr sz="1600" b="0" strike="noStrike">
              <a:solidFill>
                <a:srgbClr val="061F5B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30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61F5B"/>
              </a:buClr>
              <a:buSzPts val="1600"/>
              <a:buChar char="➢"/>
            </a:pPr>
            <a:r>
              <a:rPr lang="bg-BG" sz="1600" b="0" strike="noStrike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Парково осветление около кътовете за почивка и осветление в настилката по оста на стълбището;</a:t>
            </a:r>
            <a:endParaRPr sz="1600" b="0" strike="noStrike">
              <a:solidFill>
                <a:srgbClr val="061F5B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30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61F5B"/>
              </a:buClr>
              <a:buSzPts val="1600"/>
              <a:buChar char="➢"/>
            </a:pPr>
            <a:r>
              <a:rPr lang="bg-BG" sz="1600" b="0" strike="noStrike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В подножието на монумента е разположен северен скат, който представлява естествена зелена стена, която ще се оформи като надпис "Хасково" с декоративна растителност;</a:t>
            </a:r>
            <a:endParaRPr sz="1600" b="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21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0" name="Google Shape;130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0440"/>
            <a:ext cx="10080000" cy="566964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21"/>
          <p:cNvSpPr txBox="1"/>
          <p:nvPr/>
        </p:nvSpPr>
        <p:spPr>
          <a:xfrm>
            <a:off x="355525" y="1920250"/>
            <a:ext cx="9314700" cy="306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457200" marR="0" lvl="0" indent="-330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61F5B"/>
              </a:buClr>
              <a:buSzPts val="1600"/>
              <a:buFont typeface="Arial"/>
              <a:buChar char="➢"/>
            </a:pPr>
            <a:r>
              <a:rPr lang="bg-BG" sz="1600" b="0" strike="noStrike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Запазват се подпорните стени и стъпалата, като се полага нова настилка от гнайс и монтаж на обезопасителни стоманени парапети</a:t>
            </a:r>
            <a:r>
              <a:rPr lang="bg-BG" sz="1600">
                <a:solidFill>
                  <a:srgbClr val="061F5B"/>
                </a:solidFill>
              </a:rPr>
              <a:t>;</a:t>
            </a:r>
            <a:endParaRPr sz="1600" b="0" strike="noStrike">
              <a:solidFill>
                <a:srgbClr val="061F5B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30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61F5B"/>
              </a:buClr>
              <a:buSzPts val="1600"/>
              <a:buChar char="➢"/>
            </a:pPr>
            <a:r>
              <a:rPr lang="bg-BG" sz="1600" b="0" strike="noStrike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В западната част ще се изгради велоалея, водеща към стадиона, а по западните стълбища ще се поставят метални улеи за велосипеди;</a:t>
            </a:r>
            <a:endParaRPr sz="1600" b="0" strike="noStrike">
              <a:solidFill>
                <a:srgbClr val="061F5B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30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61F5B"/>
              </a:buClr>
              <a:buSzPts val="1600"/>
              <a:buChar char="➢"/>
            </a:pPr>
            <a:r>
              <a:rPr lang="bg-BG" sz="1600" b="0" strike="noStrike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Ще се монтират пейки и кошчета за отпадъци;</a:t>
            </a:r>
            <a:endParaRPr sz="1600" b="0" strike="noStrike">
              <a:solidFill>
                <a:srgbClr val="061F5B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30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61F5B"/>
              </a:buClr>
              <a:buSzPts val="1600"/>
              <a:buChar char="➢"/>
            </a:pPr>
            <a:r>
              <a:rPr lang="bg-BG" sz="1600" b="0" strike="noStrike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Ще бъде поставено подходящо парково художествено осветление и прожектори;</a:t>
            </a:r>
            <a:endParaRPr sz="16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000" b="0" strike="noStrike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1"/>
          <p:cNvSpPr txBox="1"/>
          <p:nvPr/>
        </p:nvSpPr>
        <p:spPr>
          <a:xfrm>
            <a:off x="355525" y="1371600"/>
            <a:ext cx="9314700" cy="40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000" b="1" u="sng" strike="noStrike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Подобект 1 - Начален подход към монумент "Св. Богородица":</a:t>
            </a:r>
            <a:r>
              <a:rPr lang="bg-BG" sz="2000" b="0" strike="noStrike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2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" name="Google Shape;139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60"/>
            <a:ext cx="10080000" cy="5669640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22"/>
          <p:cNvSpPr txBox="1"/>
          <p:nvPr/>
        </p:nvSpPr>
        <p:spPr>
          <a:xfrm>
            <a:off x="457200" y="1258200"/>
            <a:ext cx="93195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000" b="1" u="sng" strike="noStrike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Подобект</a:t>
            </a:r>
            <a:r>
              <a:rPr lang="bg-BG" sz="2000" b="1" u="sng">
                <a:solidFill>
                  <a:srgbClr val="061F5B"/>
                </a:solidFill>
              </a:rPr>
              <a:t> 1 </a:t>
            </a:r>
            <a:r>
              <a:rPr lang="bg-BG" sz="2000" b="1" u="sng" strike="noStrike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включва:</a:t>
            </a:r>
            <a:r>
              <a:rPr lang="bg-BG" sz="2000" b="1" u="sng">
                <a:solidFill>
                  <a:srgbClr val="061F5B"/>
                </a:solidFill>
              </a:rPr>
              <a:t> </a:t>
            </a:r>
            <a:r>
              <a:rPr lang="bg-BG" sz="2000" b="1" u="sng" strike="noStrike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Велоалея и зона "Спорт"</a:t>
            </a: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22"/>
          <p:cNvSpPr txBox="1"/>
          <p:nvPr/>
        </p:nvSpPr>
        <p:spPr>
          <a:xfrm>
            <a:off x="355525" y="1828800"/>
            <a:ext cx="9519900" cy="306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457200" marR="0" lvl="0" indent="-330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61F5B"/>
              </a:buClr>
              <a:buSzPts val="1600"/>
              <a:buFont typeface="Arial"/>
              <a:buChar char="➢"/>
            </a:pPr>
            <a:r>
              <a:rPr lang="bg-BG" sz="1600" b="0" strike="noStrike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Предвижда се изграждане на велоалея по трасето на съществуваща алея от междинна площадка на монумента към подход за вход на стадиона.  Те са с обща дължина 460м., от които 215м.-част от Подобект -1, а 245 м.- част от Подобект - 3;</a:t>
            </a:r>
            <a:endParaRPr sz="1600" b="0" strike="noStrike">
              <a:solidFill>
                <a:srgbClr val="061F5B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30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61F5B"/>
              </a:buClr>
              <a:buSzPts val="1600"/>
              <a:buChar char="➢"/>
            </a:pPr>
            <a:r>
              <a:rPr lang="bg-BG" sz="1600" b="0" strike="noStrike">
                <a:solidFill>
                  <a:srgbClr val="061F5B"/>
                </a:solidFill>
                <a:latin typeface="Arial"/>
                <a:ea typeface="Arial"/>
                <a:cs typeface="Arial"/>
                <a:sym typeface="Arial"/>
              </a:rPr>
              <a:t>Предвижда се изграждане и алея за разходки, оформят се места за почивки с    пейки и настилка гранитни павета</a:t>
            </a:r>
            <a:r>
              <a:rPr lang="bg-BG" sz="1600">
                <a:solidFill>
                  <a:srgbClr val="061F5B"/>
                </a:solidFill>
              </a:rPr>
              <a:t>.</a:t>
            </a:r>
            <a:endParaRPr sz="16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933</Words>
  <Application>Microsoft Office PowerPoint</Application>
  <PresentationFormat>По избор</PresentationFormat>
  <Paragraphs>65</Paragraphs>
  <Slides>13</Slides>
  <Notes>13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13</vt:i4>
      </vt:variant>
    </vt:vector>
  </HeadingPairs>
  <TitlesOfParts>
    <vt:vector size="16" baseType="lpstr">
      <vt:lpstr>Arial</vt:lpstr>
      <vt:lpstr>Times New Roman</vt:lpstr>
      <vt:lpstr>Office Theme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Vania Hristova</dc:creator>
  <cp:lastModifiedBy>user200</cp:lastModifiedBy>
  <cp:revision>3</cp:revision>
  <dcterms:modified xsi:type="dcterms:W3CDTF">2021-05-27T05:45:53Z</dcterms:modified>
</cp:coreProperties>
</file>