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6" r:id="rId12"/>
    <p:sldId id="266" r:id="rId13"/>
    <p:sldId id="292" r:id="rId14"/>
    <p:sldId id="293" r:id="rId15"/>
    <p:sldId id="268" r:id="rId16"/>
    <p:sldId id="267" r:id="rId17"/>
    <p:sldId id="269" r:id="rId18"/>
    <p:sldId id="278" r:id="rId19"/>
    <p:sldId id="270" r:id="rId20"/>
    <p:sldId id="271" r:id="rId21"/>
    <p:sldId id="272" r:id="rId22"/>
    <p:sldId id="273" r:id="rId23"/>
    <p:sldId id="274" r:id="rId24"/>
    <p:sldId id="285" r:id="rId25"/>
    <p:sldId id="286" r:id="rId26"/>
    <p:sldId id="287" r:id="rId27"/>
    <p:sldId id="288" r:id="rId28"/>
    <p:sldId id="289" r:id="rId29"/>
    <p:sldId id="290" r:id="rId30"/>
    <p:sldId id="291" r:id="rId31"/>
    <p:sldId id="282" r:id="rId32"/>
    <p:sldId id="283" r:id="rId33"/>
    <p:sldId id="284"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2" d="100"/>
          <a:sy n="92" d="100"/>
        </p:scale>
        <p:origin x="-450"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10/14/2015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pPr/>
              <a:t>10/14/2015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10/14/2015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eumis2020.government.b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752599"/>
            <a:ext cx="7766936" cy="3564467"/>
          </a:xfrm>
        </p:spPr>
        <p:txBody>
          <a:bodyPr/>
          <a:lstStyle/>
          <a:p>
            <a:pPr algn="ctr"/>
            <a:r>
              <a:rPr lang="ru-RU" sz="3600" b="1" dirty="0">
                <a:solidFill>
                  <a:schemeClr val="accent2">
                    <a:lumMod val="75000"/>
                  </a:schemeClr>
                </a:solidFill>
                <a:effectLst>
                  <a:outerShdw blurRad="38100" dist="38100" dir="2700000" algn="tl">
                    <a:srgbClr val="000000">
                      <a:alpha val="43137"/>
                    </a:srgbClr>
                  </a:outerShdw>
                </a:effectLst>
              </a:rPr>
              <a:t>„ОБРАЗОВАТЕЛНА ИНТЕГРАЦИЯ НА УЧЕНИЦИТЕ ОТ ЕТНИЧЕСКИТЕ МАЛЦИНСТВА И/ИЛИ ТЪРСЕЩИ ИЛИ ПОЛУЧИЛИ МЕЖДУНАРОДНА ЗАКРИЛА“</a:t>
            </a:r>
            <a:endParaRPr lang="en-GB" sz="3600" b="1" dirty="0">
              <a:solidFill>
                <a:schemeClr val="accent2">
                  <a:lumMod val="75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507067" y="5490167"/>
            <a:ext cx="7766936" cy="1096899"/>
          </a:xfrm>
        </p:spPr>
        <p:txBody>
          <a:bodyPr/>
          <a:lstStyle/>
          <a:p>
            <a:pPr algn="ctr"/>
            <a:r>
              <a:rPr lang="bg-BG" dirty="0" smtClean="0"/>
              <a:t>Управляващ орган – Главна дирекция „Структурни фондове и международни образователни програми“ </a:t>
            </a:r>
          </a:p>
          <a:p>
            <a:pPr algn="ctr"/>
            <a:r>
              <a:rPr lang="bg-BG" dirty="0" smtClean="0"/>
              <a:t>Министерство на образованието и науката</a:t>
            </a:r>
          </a:p>
          <a:p>
            <a:endParaRPr lang="en-GB" dirty="0"/>
          </a:p>
        </p:txBody>
      </p:sp>
      <p:pic>
        <p:nvPicPr>
          <p:cNvPr id="4" name="Picture 3"/>
          <p:cNvPicPr>
            <a:picLocks noChangeAspect="1"/>
          </p:cNvPicPr>
          <p:nvPr/>
        </p:nvPicPr>
        <p:blipFill>
          <a:blip r:embed="rId2"/>
          <a:stretch>
            <a:fillRect/>
          </a:stretch>
        </p:blipFill>
        <p:spPr>
          <a:xfrm>
            <a:off x="309744" y="166989"/>
            <a:ext cx="3139712" cy="1414395"/>
          </a:xfrm>
          <a:prstGeom prst="rect">
            <a:avLst/>
          </a:prstGeom>
        </p:spPr>
      </p:pic>
      <p:pic>
        <p:nvPicPr>
          <p:cNvPr id="6" name="Picture 5"/>
          <p:cNvPicPr>
            <a:picLocks noChangeAspect="1"/>
          </p:cNvPicPr>
          <p:nvPr/>
        </p:nvPicPr>
        <p:blipFill>
          <a:blip r:embed="rId3"/>
          <a:stretch>
            <a:fillRect/>
          </a:stretch>
        </p:blipFill>
        <p:spPr>
          <a:xfrm>
            <a:off x="7971709" y="215763"/>
            <a:ext cx="3834716" cy="1452170"/>
          </a:xfrm>
          <a:prstGeom prst="rect">
            <a:avLst/>
          </a:prstGeom>
        </p:spPr>
      </p:pic>
      <p:pic>
        <p:nvPicPr>
          <p:cNvPr id="8" name="Picture 7"/>
          <p:cNvPicPr>
            <a:picLocks noChangeAspect="1"/>
          </p:cNvPicPr>
          <p:nvPr/>
        </p:nvPicPr>
        <p:blipFill>
          <a:blip r:embed="rId4"/>
          <a:stretch>
            <a:fillRect/>
          </a:stretch>
        </p:blipFill>
        <p:spPr>
          <a:xfrm>
            <a:off x="4182349" y="357948"/>
            <a:ext cx="2887134" cy="87206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34008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1734"/>
            <a:ext cx="8596668" cy="711200"/>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ДЕЙНОСТИ</a:t>
            </a:r>
            <a:endParaRPr lang="en-GB" dirty="0"/>
          </a:p>
        </p:txBody>
      </p:sp>
      <p:sp>
        <p:nvSpPr>
          <p:cNvPr id="3" name="Content Placeholder 2"/>
          <p:cNvSpPr>
            <a:spLocks noGrp="1"/>
          </p:cNvSpPr>
          <p:nvPr>
            <p:ph idx="1"/>
          </p:nvPr>
        </p:nvSpPr>
        <p:spPr>
          <a:xfrm>
            <a:off x="677334" y="1193801"/>
            <a:ext cx="8596668" cy="5444066"/>
          </a:xfrm>
        </p:spPr>
        <p:txBody>
          <a:bodyPr>
            <a:normAutofit fontScale="92500" lnSpcReduction="20000"/>
          </a:bodyPr>
          <a:lstStyle/>
          <a:p>
            <a:pPr marL="0" indent="0" algn="just">
              <a:buNone/>
            </a:pPr>
            <a:r>
              <a:rPr lang="bg-BG" dirty="0" smtClean="0"/>
              <a:t>1.	Допълнително обучение по български език за учениците (вкл. за учениците, търсещи или получили международна закрила), за които българският език не е майчин;</a:t>
            </a:r>
          </a:p>
          <a:p>
            <a:pPr marL="0" indent="0" algn="just">
              <a:buNone/>
            </a:pPr>
            <a:r>
              <a:rPr lang="bg-BG" dirty="0" smtClean="0"/>
              <a:t>2.	Допълнителни занимания със застрашени от отпадане от училище ученици от етническите малцинства и учениците, търсещи или получили международна закрила; </a:t>
            </a:r>
          </a:p>
          <a:p>
            <a:pPr marL="0" indent="0" algn="just">
              <a:buNone/>
            </a:pPr>
            <a:r>
              <a:rPr lang="bg-BG" dirty="0" smtClean="0"/>
              <a:t>3.	</a:t>
            </a:r>
            <a:r>
              <a:rPr lang="bg-BG" dirty="0" err="1" smtClean="0"/>
              <a:t>Реинтегриране</a:t>
            </a:r>
            <a:r>
              <a:rPr lang="bg-BG" dirty="0" smtClean="0"/>
              <a:t> в образователната система на младежи до 18 г., отпаднали от училище;</a:t>
            </a:r>
          </a:p>
          <a:p>
            <a:pPr marL="0" indent="0" algn="just">
              <a:buNone/>
            </a:pPr>
            <a:r>
              <a:rPr lang="bg-BG" dirty="0" smtClean="0"/>
              <a:t>4.	Осигуряване на подходяща образователна среда за включване на учениците от ромски произход и учениците, търсещи или получили международна закрила, от обособените по етнически признак училища чрез поетапен прием в училища извън ромските квартали (вкл. транспортирането им при необходимост от ромските квартали/махали в градовете до училище);</a:t>
            </a:r>
          </a:p>
          <a:p>
            <a:pPr marL="0" indent="0" algn="just">
              <a:buNone/>
            </a:pPr>
            <a:r>
              <a:rPr lang="bg-BG" dirty="0" smtClean="0"/>
              <a:t>5.	Подобряване на образователната среда в училища извън ромските махали в градовете, в които се обучават интегрирано ученици от етническите малцинства и ученици, търсещи или получили международна закрила;</a:t>
            </a:r>
          </a:p>
          <a:p>
            <a:pPr marL="0" indent="0" algn="just">
              <a:buNone/>
            </a:pPr>
            <a:r>
              <a:rPr lang="bg-BG" dirty="0" smtClean="0"/>
              <a:t>6.	Дейности, насочени към съхраняване и развиване на културната идентичност на учениците от етническите малцинства и техните връстници в интеграционна мултикултурна среда;</a:t>
            </a:r>
          </a:p>
          <a:p>
            <a:pPr marL="0" indent="0" algn="just">
              <a:buNone/>
            </a:pPr>
            <a:r>
              <a:rPr lang="bg-BG" dirty="0" smtClean="0"/>
              <a:t>7.	Кариерно консултиране и професионално ориентиране на учениците от етническите малцинства и/или на учениците, търсещи или получили международна закрила;</a:t>
            </a:r>
          </a:p>
          <a:p>
            <a:endParaRPr lang="en-GB" dirty="0"/>
          </a:p>
        </p:txBody>
      </p:sp>
    </p:spTree>
    <p:extLst>
      <p:ext uri="{BB962C8B-B14F-4D97-AF65-F5344CB8AC3E}">
        <p14:creationId xmlns:p14="http://schemas.microsoft.com/office/powerpoint/2010/main" val="3218575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94267"/>
          </a:xfrm>
        </p:spPr>
        <p:txBody>
          <a:bodyPr/>
          <a:lstStyle/>
          <a:p>
            <a:r>
              <a:rPr lang="bg-BG" b="1" dirty="0">
                <a:solidFill>
                  <a:srgbClr val="FF0000"/>
                </a:solidFill>
                <a:effectLst>
                  <a:outerShdw blurRad="38100" dist="38100" dir="2700000" algn="tl">
                    <a:srgbClr val="000000">
                      <a:alpha val="43137"/>
                    </a:srgbClr>
                  </a:outerShdw>
                </a:effectLst>
              </a:rPr>
              <a:t>ВАЖНО !!!</a:t>
            </a:r>
            <a:endParaRPr lang="en-GB" dirty="0"/>
          </a:p>
        </p:txBody>
      </p:sp>
      <p:sp>
        <p:nvSpPr>
          <p:cNvPr id="3" name="Content Placeholder 2"/>
          <p:cNvSpPr>
            <a:spLocks noGrp="1"/>
          </p:cNvSpPr>
          <p:nvPr>
            <p:ph idx="1"/>
          </p:nvPr>
        </p:nvSpPr>
        <p:spPr>
          <a:xfrm>
            <a:off x="677334" y="1524000"/>
            <a:ext cx="8596668" cy="4978399"/>
          </a:xfrm>
        </p:spPr>
        <p:txBody>
          <a:bodyPr>
            <a:normAutofit/>
          </a:bodyPr>
          <a:lstStyle/>
          <a:p>
            <a:pPr marL="0" indent="0" algn="just">
              <a:buNone/>
            </a:pPr>
            <a:endParaRPr lang="bg-BG" sz="2800" dirty="0" smtClean="0"/>
          </a:p>
          <a:p>
            <a:pPr marL="0" indent="0" algn="just">
              <a:buNone/>
            </a:pPr>
            <a:r>
              <a:rPr lang="bg-BG" sz="2800" dirty="0" smtClean="0"/>
              <a:t>Дейност 7 може да бъде изпълнявана само в рамките на центровете за кариерно ориентиране в училищното образование, създадени по проект № BG051PO001-4.3.02-0001 „Система за кариерно ориентиране в училищното образование“, изпълняван по Оперативна програма „Развитие на човешките ресурси“ 2007 – 2013 г.</a:t>
            </a:r>
            <a:endParaRPr lang="bg-BG" sz="2800" dirty="0"/>
          </a:p>
        </p:txBody>
      </p:sp>
    </p:spTree>
    <p:extLst>
      <p:ext uri="{BB962C8B-B14F-4D97-AF65-F5344CB8AC3E}">
        <p14:creationId xmlns:p14="http://schemas.microsoft.com/office/powerpoint/2010/main" val="3173467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96333"/>
            <a:ext cx="8596668" cy="711200"/>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ДЕЙНОСТИ</a:t>
            </a:r>
            <a:endParaRPr lang="en-GB" dirty="0"/>
          </a:p>
        </p:txBody>
      </p:sp>
      <p:sp>
        <p:nvSpPr>
          <p:cNvPr id="3" name="Content Placeholder 2"/>
          <p:cNvSpPr>
            <a:spLocks noGrp="1"/>
          </p:cNvSpPr>
          <p:nvPr>
            <p:ph idx="1"/>
          </p:nvPr>
        </p:nvSpPr>
        <p:spPr>
          <a:xfrm>
            <a:off x="677334" y="1007533"/>
            <a:ext cx="8596668" cy="5715000"/>
          </a:xfrm>
        </p:spPr>
        <p:txBody>
          <a:bodyPr>
            <a:normAutofit fontScale="92500" lnSpcReduction="20000"/>
          </a:bodyPr>
          <a:lstStyle/>
          <a:p>
            <a:pPr marL="0" indent="0" algn="just">
              <a:buNone/>
            </a:pPr>
            <a:r>
              <a:rPr lang="bg-BG" dirty="0" smtClean="0"/>
              <a:t>8.	Осигуряване, при необходимост, на психологическа подкрепа за учениците от етническите малцинства и  за учениците, търсещи или получили международна закрила;</a:t>
            </a:r>
          </a:p>
          <a:p>
            <a:pPr marL="0" indent="0" algn="just">
              <a:buNone/>
            </a:pPr>
            <a:r>
              <a:rPr lang="bg-BG" dirty="0" smtClean="0"/>
              <a:t>9.	Подкрепа на ученици от етническите малцинства за продължаване на образованието в гимназиалния етап и за успешно завършване на  средно образование;</a:t>
            </a:r>
          </a:p>
          <a:p>
            <a:pPr marL="0" indent="0" algn="just">
              <a:buNone/>
            </a:pPr>
            <a:r>
              <a:rPr lang="bg-BG" dirty="0" smtClean="0"/>
              <a:t>10.	Насърчаване участието на родителите в образователния процес;</a:t>
            </a:r>
          </a:p>
          <a:p>
            <a:pPr marL="0" indent="0" algn="just">
              <a:buNone/>
            </a:pPr>
            <a:r>
              <a:rPr lang="bg-BG" dirty="0" smtClean="0"/>
              <a:t>11.	Работа с родителите от етническите малцинства и/или с родители, търсещи или получили международна закрила, които възпрепятстват децата си от редовно посещаване на учебни занятия;</a:t>
            </a:r>
          </a:p>
          <a:p>
            <a:pPr marL="0" indent="0" algn="just">
              <a:buNone/>
            </a:pPr>
            <a:r>
              <a:rPr lang="bg-BG" dirty="0" smtClean="0"/>
              <a:t>12.	Работа с родители без разлика от етническия им произход за разясняване ползите от образователната интеграция и приемането на различието;</a:t>
            </a:r>
          </a:p>
          <a:p>
            <a:pPr marL="0" indent="0" algn="just">
              <a:buNone/>
            </a:pPr>
            <a:r>
              <a:rPr lang="bg-BG" dirty="0" smtClean="0"/>
              <a:t>13.	Преодоляване на негативни обществени нагласи, основани на етнически произход и културна идентичност (включително чрез провеждане на информационни кампании, насочени към недопускане на дискриминация, основана на раса, етнически произход или религиозна принадлежност).</a:t>
            </a:r>
          </a:p>
          <a:p>
            <a:pPr marL="0" indent="0" algn="just">
              <a:buNone/>
            </a:pPr>
            <a:r>
              <a:rPr lang="bg-BG" dirty="0" smtClean="0"/>
              <a:t>14.	Разработване и приемане на общински годишни планове за действие, в съответствие с областната стратегия за интегриране на ромите или общински програми за образователна интеграция на децата и учениците от етническите малцинства (дейността следва да бъде финансирана за сметка на съответната община).</a:t>
            </a:r>
            <a:endParaRPr lang="bg-BG" dirty="0"/>
          </a:p>
        </p:txBody>
      </p:sp>
    </p:spTree>
    <p:extLst>
      <p:ext uri="{BB962C8B-B14F-4D97-AF65-F5344CB8AC3E}">
        <p14:creationId xmlns:p14="http://schemas.microsoft.com/office/powerpoint/2010/main" val="3986678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94267"/>
          </a:xfrm>
        </p:spPr>
        <p:txBody>
          <a:bodyPr/>
          <a:lstStyle/>
          <a:p>
            <a:r>
              <a:rPr lang="bg-BG" b="1" dirty="0">
                <a:solidFill>
                  <a:srgbClr val="FF0000"/>
                </a:solidFill>
                <a:effectLst>
                  <a:outerShdw blurRad="38100" dist="38100" dir="2700000" algn="tl">
                    <a:srgbClr val="000000">
                      <a:alpha val="43137"/>
                    </a:srgbClr>
                  </a:outerShdw>
                </a:effectLst>
              </a:rPr>
              <a:t>ВАЖНО !!!</a:t>
            </a:r>
            <a:endParaRPr lang="en-GB" dirty="0"/>
          </a:p>
        </p:txBody>
      </p:sp>
      <p:sp>
        <p:nvSpPr>
          <p:cNvPr id="3" name="Content Placeholder 2"/>
          <p:cNvSpPr>
            <a:spLocks noGrp="1"/>
          </p:cNvSpPr>
          <p:nvPr>
            <p:ph idx="1"/>
          </p:nvPr>
        </p:nvSpPr>
        <p:spPr>
          <a:xfrm>
            <a:off x="677334" y="1112520"/>
            <a:ext cx="9259146" cy="5389879"/>
          </a:xfrm>
        </p:spPr>
        <p:txBody>
          <a:bodyPr>
            <a:normAutofit fontScale="85000" lnSpcReduction="20000"/>
          </a:bodyPr>
          <a:lstStyle/>
          <a:p>
            <a:pPr marL="0" indent="0" algn="just">
              <a:buNone/>
            </a:pPr>
            <a:endParaRPr lang="bg-BG" sz="2800" dirty="0" smtClean="0"/>
          </a:p>
          <a:p>
            <a:pPr>
              <a:buNone/>
            </a:pPr>
            <a:r>
              <a:rPr lang="bg-BG" sz="2800" dirty="0" smtClean="0"/>
              <a:t>	Съгласно Националната стратегия на Република България за интегриране на ромите 2012-2020г., общината следва да има разработен и одобрен от общинския съвет </a:t>
            </a:r>
            <a:r>
              <a:rPr lang="bg-BG" sz="2800" b="1" dirty="0" smtClean="0">
                <a:solidFill>
                  <a:srgbClr val="FF0000"/>
                </a:solidFill>
              </a:rPr>
              <a:t>план за действие по приоритетите от стратегията</a:t>
            </a:r>
            <a:r>
              <a:rPr lang="bg-BG" sz="2800" dirty="0" smtClean="0"/>
              <a:t>. Общината може да има и приета </a:t>
            </a:r>
            <a:r>
              <a:rPr lang="bg-BG" sz="2800" b="1" dirty="0" smtClean="0">
                <a:solidFill>
                  <a:srgbClr val="FF0000"/>
                </a:solidFill>
              </a:rPr>
              <a:t>общинска програма за образователна интеграция на децата и учениците от етническите малцинства</a:t>
            </a:r>
            <a:r>
              <a:rPr lang="bg-BG" sz="2800" dirty="0" smtClean="0"/>
              <a:t>. В случай, че към момента на кандидатстване общината няма подобен документ е наложително изработването и приемането на един от тях. Един проект ще се счита за успешно изпълнен, само ако </a:t>
            </a:r>
            <a:r>
              <a:rPr lang="bg-BG" sz="2800" b="1" dirty="0" smtClean="0">
                <a:solidFill>
                  <a:srgbClr val="FF0000"/>
                </a:solidFill>
              </a:rPr>
              <a:t>към датата на подаване на искането за окончателно плащане</a:t>
            </a:r>
            <a:r>
              <a:rPr lang="bg-BG" sz="2800" dirty="0" smtClean="0"/>
              <a:t>, освен постигнати индикатори по проекта е налице и постигнато </a:t>
            </a:r>
            <a:r>
              <a:rPr lang="bg-BG" sz="2800" b="1" dirty="0" smtClean="0">
                <a:solidFill>
                  <a:srgbClr val="FF0000"/>
                </a:solidFill>
              </a:rPr>
              <a:t>съответствие на изпълнените дейности с (целите на) съответния годишен план или програма, за всяка година от изпълнението на проекта</a:t>
            </a:r>
            <a:r>
              <a:rPr lang="bg-BG" sz="2800" dirty="0" smtClean="0"/>
              <a:t>. </a:t>
            </a:r>
            <a:endParaRPr lang="bg-BG" sz="2800" dirty="0"/>
          </a:p>
        </p:txBody>
      </p:sp>
    </p:spTree>
    <p:extLst>
      <p:ext uri="{BB962C8B-B14F-4D97-AF65-F5344CB8AC3E}">
        <p14:creationId xmlns:p14="http://schemas.microsoft.com/office/powerpoint/2010/main" val="3173467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55134"/>
            <a:ext cx="8596668" cy="5875865"/>
          </a:xfrm>
        </p:spPr>
        <p:txBody>
          <a:bodyPr>
            <a:normAutofit/>
          </a:bodyPr>
          <a:lstStyle/>
          <a:p>
            <a:pPr>
              <a:buFont typeface="Arial" panose="020B0604020202020204" pitchFamily="34" charset="0"/>
              <a:buChar char="•"/>
            </a:pPr>
            <a:endParaRPr lang="ru-RU" dirty="0" smtClean="0"/>
          </a:p>
          <a:p>
            <a:pPr marL="0" indent="0">
              <a:buNone/>
            </a:pPr>
            <a:r>
              <a:rPr lang="ru-RU" sz="2000" dirty="0" err="1"/>
              <a:t>Проектните</a:t>
            </a:r>
            <a:r>
              <a:rPr lang="ru-RU" sz="2000" dirty="0"/>
              <a:t> предложения </a:t>
            </a:r>
            <a:r>
              <a:rPr lang="ru-RU" sz="2000" dirty="0" err="1"/>
              <a:t>трябва</a:t>
            </a:r>
            <a:r>
              <a:rPr lang="ru-RU" sz="2000" dirty="0"/>
              <a:t> да </a:t>
            </a:r>
            <a:r>
              <a:rPr lang="ru-RU" sz="2000" dirty="0" err="1"/>
              <a:t>предвиждат</a:t>
            </a:r>
            <a:r>
              <a:rPr lang="ru-RU" sz="2000" dirty="0"/>
              <a:t> </a:t>
            </a:r>
            <a:r>
              <a:rPr lang="ru-RU" sz="2000" dirty="0" err="1"/>
              <a:t>дейности</a:t>
            </a:r>
            <a:r>
              <a:rPr lang="ru-RU" sz="2000" dirty="0"/>
              <a:t> по </a:t>
            </a:r>
            <a:r>
              <a:rPr lang="ru-RU" sz="2000" dirty="0" err="1"/>
              <a:t>постигане</a:t>
            </a:r>
            <a:r>
              <a:rPr lang="ru-RU" sz="2000" dirty="0"/>
              <a:t> на всяка </a:t>
            </a:r>
            <a:r>
              <a:rPr lang="ru-RU" sz="2000" dirty="0" err="1"/>
              <a:t>една</a:t>
            </a:r>
            <a:r>
              <a:rPr lang="ru-RU" sz="2000" dirty="0"/>
              <a:t> от </a:t>
            </a:r>
            <a:r>
              <a:rPr lang="ru-RU" sz="2000" dirty="0" err="1"/>
              <a:t>Стратегическите</a:t>
            </a:r>
            <a:r>
              <a:rPr lang="ru-RU" sz="2000" dirty="0"/>
              <a:t> цели, </a:t>
            </a:r>
            <a:r>
              <a:rPr lang="ru-RU" sz="2000" dirty="0" err="1"/>
              <a:t>определени</a:t>
            </a:r>
            <a:r>
              <a:rPr lang="ru-RU" sz="2000" dirty="0"/>
              <a:t> в </a:t>
            </a:r>
            <a:r>
              <a:rPr lang="ru-RU" sz="2000" dirty="0" err="1"/>
              <a:t>Националната</a:t>
            </a:r>
            <a:r>
              <a:rPr lang="ru-RU" sz="2000" dirty="0"/>
              <a:t> стратегия на </a:t>
            </a:r>
            <a:r>
              <a:rPr lang="ru-RU" sz="2000" dirty="0" err="1"/>
              <a:t>Република</a:t>
            </a:r>
            <a:r>
              <a:rPr lang="ru-RU" sz="2000" dirty="0"/>
              <a:t> </a:t>
            </a:r>
            <a:r>
              <a:rPr lang="ru-RU" sz="2000" dirty="0" err="1"/>
              <a:t>България</a:t>
            </a:r>
            <a:r>
              <a:rPr lang="ru-RU" sz="2000" dirty="0"/>
              <a:t> за </a:t>
            </a:r>
            <a:r>
              <a:rPr lang="ru-RU" sz="2000" dirty="0" err="1"/>
              <a:t>интегриране</a:t>
            </a:r>
            <a:r>
              <a:rPr lang="ru-RU" sz="2000" dirty="0"/>
              <a:t> на </a:t>
            </a:r>
            <a:r>
              <a:rPr lang="ru-RU" sz="2000" dirty="0" err="1"/>
              <a:t>ромите</a:t>
            </a:r>
            <a:r>
              <a:rPr lang="ru-RU" sz="2000" dirty="0"/>
              <a:t> 2012-2020 г., а именно: </a:t>
            </a:r>
          </a:p>
          <a:p>
            <a:r>
              <a:rPr lang="ru-RU" sz="2000" dirty="0"/>
              <a:t>1. </a:t>
            </a:r>
            <a:r>
              <a:rPr lang="ru-RU" sz="2000" dirty="0" err="1"/>
              <a:t>Пълноценна</a:t>
            </a:r>
            <a:r>
              <a:rPr lang="ru-RU" sz="2000" dirty="0"/>
              <a:t> социализация на </a:t>
            </a:r>
            <a:r>
              <a:rPr lang="ru-RU" sz="2000" dirty="0" err="1"/>
              <a:t>деца</a:t>
            </a:r>
            <a:r>
              <a:rPr lang="ru-RU" sz="2000" dirty="0"/>
              <a:t> и </a:t>
            </a:r>
            <a:r>
              <a:rPr lang="ru-RU" sz="2000" dirty="0" err="1"/>
              <a:t>ученици</a:t>
            </a:r>
            <a:r>
              <a:rPr lang="ru-RU" sz="2000" dirty="0"/>
              <a:t> от </a:t>
            </a:r>
            <a:r>
              <a:rPr lang="ru-RU" sz="2000" dirty="0" err="1"/>
              <a:t>етническите</a:t>
            </a:r>
            <a:r>
              <a:rPr lang="ru-RU" sz="2000" dirty="0"/>
              <a:t> </a:t>
            </a:r>
            <a:r>
              <a:rPr lang="ru-RU" sz="2000" dirty="0" err="1"/>
              <a:t>малцинства</a:t>
            </a:r>
            <a:r>
              <a:rPr lang="ru-RU" sz="2000" dirty="0"/>
              <a:t>; </a:t>
            </a:r>
          </a:p>
          <a:p>
            <a:r>
              <a:rPr lang="ru-RU" sz="2000" dirty="0"/>
              <a:t>2. </a:t>
            </a:r>
            <a:r>
              <a:rPr lang="ru-RU" sz="2000" dirty="0" err="1"/>
              <a:t>Гарантиране</a:t>
            </a:r>
            <a:r>
              <a:rPr lang="ru-RU" sz="2000" dirty="0"/>
              <a:t> на равен </a:t>
            </a:r>
            <a:r>
              <a:rPr lang="ru-RU" sz="2000" dirty="0" err="1"/>
              <a:t>достъп</a:t>
            </a:r>
            <a:r>
              <a:rPr lang="ru-RU" sz="2000" dirty="0"/>
              <a:t> до </a:t>
            </a:r>
            <a:r>
              <a:rPr lang="ru-RU" sz="2000" dirty="0" err="1"/>
              <a:t>качествено</a:t>
            </a:r>
            <a:r>
              <a:rPr lang="ru-RU" sz="2000" dirty="0"/>
              <a:t> образование за </a:t>
            </a:r>
            <a:r>
              <a:rPr lang="ru-RU" sz="2000" dirty="0" err="1"/>
              <a:t>децата</a:t>
            </a:r>
            <a:r>
              <a:rPr lang="ru-RU" sz="2000" dirty="0"/>
              <a:t> и </a:t>
            </a:r>
            <a:r>
              <a:rPr lang="ru-RU" sz="2000" dirty="0" err="1"/>
              <a:t>учениците</a:t>
            </a:r>
            <a:r>
              <a:rPr lang="ru-RU" sz="2000" dirty="0"/>
              <a:t> от </a:t>
            </a:r>
            <a:r>
              <a:rPr lang="ru-RU" sz="2000" dirty="0" err="1"/>
              <a:t>етническите</a:t>
            </a:r>
            <a:r>
              <a:rPr lang="ru-RU" sz="2000" dirty="0"/>
              <a:t> </a:t>
            </a:r>
            <a:r>
              <a:rPr lang="ru-RU" sz="2000" dirty="0" err="1"/>
              <a:t>малцинства</a:t>
            </a:r>
            <a:r>
              <a:rPr lang="ru-RU" sz="2000" dirty="0"/>
              <a:t>; </a:t>
            </a:r>
          </a:p>
          <a:p>
            <a:r>
              <a:rPr lang="ru-RU" sz="2000" dirty="0"/>
              <a:t>3. </a:t>
            </a:r>
            <a:r>
              <a:rPr lang="ru-RU" sz="2000" dirty="0" err="1"/>
              <a:t>Утвърждаване</a:t>
            </a:r>
            <a:r>
              <a:rPr lang="ru-RU" sz="2000" dirty="0"/>
              <a:t> на </a:t>
            </a:r>
            <a:r>
              <a:rPr lang="ru-RU" sz="2000" dirty="0" err="1"/>
              <a:t>интеркултурното</a:t>
            </a:r>
            <a:r>
              <a:rPr lang="ru-RU" sz="2000" dirty="0"/>
              <a:t> образование </a:t>
            </a:r>
            <a:r>
              <a:rPr lang="ru-RU" sz="2000" dirty="0" err="1"/>
              <a:t>като</a:t>
            </a:r>
            <a:r>
              <a:rPr lang="ru-RU" sz="2000" dirty="0"/>
              <a:t> </a:t>
            </a:r>
            <a:r>
              <a:rPr lang="ru-RU" sz="2000" dirty="0" err="1"/>
              <a:t>неотменна</a:t>
            </a:r>
            <a:r>
              <a:rPr lang="ru-RU" sz="2000" dirty="0"/>
              <a:t> част от </a:t>
            </a:r>
            <a:r>
              <a:rPr lang="ru-RU" sz="2000" dirty="0" err="1"/>
              <a:t>процеса</a:t>
            </a:r>
            <a:r>
              <a:rPr lang="ru-RU" sz="2000" dirty="0"/>
              <a:t> на модернизация на </a:t>
            </a:r>
            <a:r>
              <a:rPr lang="ru-RU" sz="2000" dirty="0" err="1"/>
              <a:t>българската</a:t>
            </a:r>
            <a:r>
              <a:rPr lang="ru-RU" sz="2000" dirty="0"/>
              <a:t> </a:t>
            </a:r>
            <a:r>
              <a:rPr lang="ru-RU" sz="2000" dirty="0" err="1"/>
              <a:t>образователна</a:t>
            </a:r>
            <a:r>
              <a:rPr lang="ru-RU" sz="2000" dirty="0"/>
              <a:t> система; </a:t>
            </a:r>
          </a:p>
          <a:p>
            <a:r>
              <a:rPr lang="ru-RU" sz="2000" dirty="0"/>
              <a:t>4. </a:t>
            </a:r>
            <a:r>
              <a:rPr lang="ru-RU" sz="2000" dirty="0" err="1"/>
              <a:t>Съхраняване</a:t>
            </a:r>
            <a:r>
              <a:rPr lang="ru-RU" sz="2000" dirty="0"/>
              <a:t> и </a:t>
            </a:r>
            <a:r>
              <a:rPr lang="ru-RU" sz="2000" dirty="0" err="1"/>
              <a:t>развиване</a:t>
            </a:r>
            <a:r>
              <a:rPr lang="ru-RU" sz="2000" dirty="0"/>
              <a:t> на </a:t>
            </a:r>
            <a:r>
              <a:rPr lang="ru-RU" sz="2000" dirty="0" err="1"/>
              <a:t>културната</a:t>
            </a:r>
            <a:r>
              <a:rPr lang="ru-RU" sz="2000" dirty="0"/>
              <a:t> </a:t>
            </a:r>
            <a:r>
              <a:rPr lang="ru-RU" sz="2000" dirty="0" err="1"/>
              <a:t>идентичност</a:t>
            </a:r>
            <a:r>
              <a:rPr lang="ru-RU" sz="2000" dirty="0"/>
              <a:t> на </a:t>
            </a:r>
            <a:r>
              <a:rPr lang="ru-RU" sz="2000" dirty="0" err="1"/>
              <a:t>децата</a:t>
            </a:r>
            <a:r>
              <a:rPr lang="ru-RU" sz="2000" dirty="0"/>
              <a:t> и </a:t>
            </a:r>
            <a:r>
              <a:rPr lang="ru-RU" sz="2000" dirty="0" err="1"/>
              <a:t>учениците</a:t>
            </a:r>
            <a:r>
              <a:rPr lang="ru-RU" sz="2000" dirty="0"/>
              <a:t> от </a:t>
            </a:r>
            <a:r>
              <a:rPr lang="ru-RU" sz="2000" dirty="0" err="1"/>
              <a:t>етническите</a:t>
            </a:r>
            <a:r>
              <a:rPr lang="ru-RU" sz="2000" dirty="0"/>
              <a:t> </a:t>
            </a:r>
            <a:r>
              <a:rPr lang="ru-RU" sz="2000" dirty="0" err="1"/>
              <a:t>малцинства</a:t>
            </a:r>
            <a:r>
              <a:rPr lang="ru-RU" sz="2000" dirty="0"/>
              <a:t>. </a:t>
            </a:r>
          </a:p>
          <a:p>
            <a:pPr marL="0" indent="0" algn="just">
              <a:buNone/>
            </a:pPr>
            <a:endParaRPr lang="ru-RU" sz="2000" dirty="0"/>
          </a:p>
        </p:txBody>
      </p:sp>
    </p:spTree>
    <p:extLst>
      <p:ext uri="{BB962C8B-B14F-4D97-AF65-F5344CB8AC3E}">
        <p14:creationId xmlns:p14="http://schemas.microsoft.com/office/powerpoint/2010/main" val="3972953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450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ЗАДЪЛЖИТЕЛНИ ДЕЙНОСТИ</a:t>
            </a:r>
            <a:endParaRPr lang="en-GB" dirty="0"/>
          </a:p>
        </p:txBody>
      </p:sp>
      <p:sp>
        <p:nvSpPr>
          <p:cNvPr id="3" name="Content Placeholder 2"/>
          <p:cNvSpPr>
            <a:spLocks noGrp="1"/>
          </p:cNvSpPr>
          <p:nvPr>
            <p:ph idx="1"/>
          </p:nvPr>
        </p:nvSpPr>
        <p:spPr>
          <a:xfrm>
            <a:off x="677334" y="1354667"/>
            <a:ext cx="8596668" cy="5198533"/>
          </a:xfrm>
        </p:spPr>
        <p:txBody>
          <a:bodyPr/>
          <a:lstStyle/>
          <a:p>
            <a:pPr marL="0" indent="0">
              <a:buNone/>
            </a:pPr>
            <a:endParaRPr lang="bg-BG" dirty="0" smtClean="0"/>
          </a:p>
          <a:p>
            <a:pPr marL="0" indent="0">
              <a:buNone/>
            </a:pPr>
            <a:r>
              <a:rPr lang="bg-BG" sz="2000" dirty="0" smtClean="0">
                <a:effectLst>
                  <a:outerShdw blurRad="38100" dist="38100" dir="2700000" algn="tl">
                    <a:srgbClr val="000000">
                      <a:alpha val="43137"/>
                    </a:srgbClr>
                  </a:outerShdw>
                </a:effectLst>
              </a:rPr>
              <a:t>Освен описаните по-горе дейности по процедурата, проектното предложение следва да съдържа също така: </a:t>
            </a:r>
          </a:p>
          <a:p>
            <a:pPr marL="0" indent="0">
              <a:buNone/>
            </a:pPr>
            <a:endParaRPr lang="bg-BG" sz="2000" dirty="0" smtClean="0">
              <a:effectLst>
                <a:outerShdw blurRad="38100" dist="38100" dir="2700000" algn="tl">
                  <a:srgbClr val="000000">
                    <a:alpha val="43137"/>
                  </a:srgbClr>
                </a:outerShdw>
              </a:effectLst>
            </a:endParaRPr>
          </a:p>
          <a:p>
            <a:pPr marL="0" indent="0">
              <a:buNone/>
            </a:pPr>
            <a:r>
              <a:rPr lang="bg-BG" sz="2000" dirty="0" smtClean="0">
                <a:effectLst>
                  <a:outerShdw blurRad="38100" dist="38100" dir="2700000" algn="tl">
                    <a:srgbClr val="000000">
                      <a:alpha val="43137"/>
                    </a:srgbClr>
                  </a:outerShdw>
                </a:effectLst>
              </a:rPr>
              <a:t>1) 	Дейности за организация и управление на проекта (Опитът на всеки от предложените членове на екипа за управление и изпълнение на проекта се доказва с автобиография към която са приложени документи, удостоверяващи опита (договори, заповеди, длъжностни характеристики и др.). </a:t>
            </a:r>
          </a:p>
          <a:p>
            <a:pPr marL="0" indent="0">
              <a:buNone/>
            </a:pPr>
            <a:endParaRPr lang="bg-BG" sz="2000" dirty="0" smtClean="0">
              <a:effectLst>
                <a:outerShdw blurRad="38100" dist="38100" dir="2700000" algn="tl">
                  <a:srgbClr val="000000">
                    <a:alpha val="43137"/>
                  </a:srgbClr>
                </a:outerShdw>
              </a:effectLst>
            </a:endParaRPr>
          </a:p>
          <a:p>
            <a:pPr marL="0" indent="0">
              <a:buNone/>
            </a:pPr>
            <a:r>
              <a:rPr lang="bg-BG" sz="2000" dirty="0" smtClean="0">
                <a:effectLst>
                  <a:outerShdw blurRad="38100" dist="38100" dir="2700000" algn="tl">
                    <a:srgbClr val="000000">
                      <a:alpha val="43137"/>
                    </a:srgbClr>
                  </a:outerShdw>
                </a:effectLst>
              </a:rPr>
              <a:t>2) 	Дейности по информиране и публичност, съобразени с Единния наръчник на бенефициента за прилагане на правилата за информация и комуникация 2014-2020 г. (Приложение XII към насоките).</a:t>
            </a:r>
          </a:p>
          <a:p>
            <a:pPr marL="0" indent="0">
              <a:buNone/>
            </a:pPr>
            <a:endParaRPr lang="bg-BG" dirty="0"/>
          </a:p>
        </p:txBody>
      </p:sp>
    </p:spTree>
    <p:extLst>
      <p:ext uri="{BB962C8B-B14F-4D97-AF65-F5344CB8AC3E}">
        <p14:creationId xmlns:p14="http://schemas.microsoft.com/office/powerpoint/2010/main" val="4085341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85800"/>
          </a:xfrm>
        </p:spPr>
        <p:txBody>
          <a:bodyPr/>
          <a:lstStyle/>
          <a:p>
            <a:r>
              <a:rPr lang="bg-BG" b="1" dirty="0">
                <a:solidFill>
                  <a:srgbClr val="FF0000"/>
                </a:solidFill>
                <a:effectLst>
                  <a:outerShdw blurRad="38100" dist="38100" dir="2700000" algn="tl">
                    <a:srgbClr val="000000">
                      <a:alpha val="43137"/>
                    </a:srgbClr>
                  </a:outerShdw>
                </a:effectLst>
              </a:rPr>
              <a:t>ВАЖНО !!!</a:t>
            </a:r>
            <a:endParaRPr lang="en-GB" dirty="0"/>
          </a:p>
        </p:txBody>
      </p:sp>
      <p:sp>
        <p:nvSpPr>
          <p:cNvPr id="3" name="Content Placeholder 2"/>
          <p:cNvSpPr>
            <a:spLocks noGrp="1"/>
          </p:cNvSpPr>
          <p:nvPr>
            <p:ph idx="1"/>
          </p:nvPr>
        </p:nvSpPr>
        <p:spPr>
          <a:xfrm>
            <a:off x="677334" y="1371601"/>
            <a:ext cx="8596668" cy="5215466"/>
          </a:xfrm>
        </p:spPr>
        <p:txBody>
          <a:bodyPr>
            <a:normAutofit/>
          </a:bodyPr>
          <a:lstStyle/>
          <a:p>
            <a:pPr marL="0" indent="0" algn="just">
              <a:buNone/>
            </a:pPr>
            <a:r>
              <a:rPr lang="bg-BG" sz="2400" dirty="0" smtClean="0">
                <a:effectLst>
                  <a:outerShdw blurRad="38100" dist="38100" dir="2700000" algn="tl">
                    <a:srgbClr val="000000">
                      <a:alpha val="43137"/>
                    </a:srgbClr>
                  </a:outerShdw>
                </a:effectLst>
              </a:rPr>
              <a:t>По процедурата ще се финансират само дейности, които са </a:t>
            </a:r>
            <a:r>
              <a:rPr lang="bg-BG" sz="2400" b="1" dirty="0" smtClean="0">
                <a:solidFill>
                  <a:srgbClr val="FF0000"/>
                </a:solidFill>
                <a:effectLst>
                  <a:outerShdw blurRad="38100" dist="38100" dir="2700000" algn="tl">
                    <a:srgbClr val="000000">
                      <a:alpha val="43137"/>
                    </a:srgbClr>
                  </a:outerShdw>
                </a:effectLst>
              </a:rPr>
              <a:t>нестопански</a:t>
            </a:r>
            <a:r>
              <a:rPr lang="bg-BG" sz="2400" dirty="0" smtClean="0">
                <a:effectLst>
                  <a:outerShdw blurRad="38100" dist="38100" dir="2700000" algn="tl">
                    <a:srgbClr val="000000">
                      <a:alpha val="43137"/>
                    </a:srgbClr>
                  </a:outerShdw>
                </a:effectLst>
              </a:rPr>
              <a:t> по своя характер. В този смисъл, ако бенефициентите осъществяват едновременно икономическа и неикономическа дейност, двата вида дейности следва да са ясно разграничени по отношение на приходите, разходите, активите и пасивите, свързани с тях, вкл. чрез </a:t>
            </a:r>
            <a:r>
              <a:rPr lang="bg-BG" sz="2400" b="1" dirty="0" smtClean="0">
                <a:solidFill>
                  <a:srgbClr val="FF0000"/>
                </a:solidFill>
                <a:effectLst>
                  <a:outerShdw blurRad="38100" dist="38100" dir="2700000" algn="tl">
                    <a:srgbClr val="000000">
                      <a:alpha val="43137"/>
                    </a:srgbClr>
                  </a:outerShdw>
                </a:effectLst>
              </a:rPr>
              <a:t>система за водене на аналитична счетоводна отчетност, чрез която се отделя икономическата от неикономическата дейност</a:t>
            </a:r>
            <a:r>
              <a:rPr lang="bg-BG" sz="2400" dirty="0" smtClean="0">
                <a:effectLst>
                  <a:outerShdw blurRad="38100" dist="38100" dir="2700000" algn="tl">
                    <a:srgbClr val="000000">
                      <a:alpha val="43137"/>
                    </a:srgbClr>
                  </a:outerShdw>
                </a:effectLst>
              </a:rPr>
              <a:t>.</a:t>
            </a:r>
          </a:p>
          <a:p>
            <a:pPr marL="0" indent="0" algn="just">
              <a:buNone/>
            </a:pPr>
            <a:endParaRPr lang="bg-BG" sz="2400" dirty="0">
              <a:effectLst>
                <a:outerShdw blurRad="38100" dist="38100" dir="2700000" algn="tl">
                  <a:srgbClr val="000000">
                    <a:alpha val="43137"/>
                  </a:srgbClr>
                </a:outerShdw>
              </a:effectLst>
            </a:endParaRPr>
          </a:p>
          <a:p>
            <a:pPr marL="0" indent="0" algn="just">
              <a:buNone/>
            </a:pPr>
            <a:r>
              <a:rPr lang="bg-BG" sz="2400" dirty="0" smtClean="0">
                <a:effectLst>
                  <a:outerShdw blurRad="38100" dist="38100" dir="2700000" algn="tl">
                    <a:srgbClr val="000000">
                      <a:alpha val="43137"/>
                    </a:srgbClr>
                  </a:outerShdw>
                </a:effectLst>
              </a:rPr>
              <a:t>Управляващият орган има правото в процеса на оценка да отстрани недопустими дейности, както и дейности, които са свързани с недопустими разходи.</a:t>
            </a:r>
          </a:p>
          <a:p>
            <a:pPr marL="0" indent="0" algn="just">
              <a:buNone/>
            </a:pPr>
            <a:endParaRPr lang="bg-BG"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88555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942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НАЧИН НА КАНДИДАТСТВАНЕ</a:t>
            </a:r>
            <a:endParaRPr lang="en-GB" dirty="0"/>
          </a:p>
        </p:txBody>
      </p:sp>
      <p:sp>
        <p:nvSpPr>
          <p:cNvPr id="3" name="Content Placeholder 2"/>
          <p:cNvSpPr>
            <a:spLocks noGrp="1"/>
          </p:cNvSpPr>
          <p:nvPr>
            <p:ph idx="1"/>
          </p:nvPr>
        </p:nvSpPr>
        <p:spPr>
          <a:xfrm>
            <a:off x="677333" y="1303867"/>
            <a:ext cx="9169400" cy="5376333"/>
          </a:xfrm>
        </p:spPr>
        <p:txBody>
          <a:bodyPr>
            <a:normAutofit/>
          </a:bodyPr>
          <a:lstStyle/>
          <a:p>
            <a:pPr marL="0" lvl="0" indent="0" algn="just">
              <a:buClr>
                <a:srgbClr val="90C226"/>
              </a:buClr>
              <a:buNone/>
            </a:pPr>
            <a:endParaRPr lang="bg-BG" sz="2800" dirty="0" smtClean="0">
              <a:solidFill>
                <a:prstClr val="black">
                  <a:lumMod val="75000"/>
                  <a:lumOff val="25000"/>
                </a:prstClr>
              </a:solidFill>
            </a:endParaRPr>
          </a:p>
          <a:p>
            <a:pPr marL="0" lvl="0" indent="0" algn="just">
              <a:buClr>
                <a:srgbClr val="90C226"/>
              </a:buClr>
              <a:buNone/>
            </a:pPr>
            <a:r>
              <a:rPr lang="bg-BG" sz="2800" dirty="0" smtClean="0">
                <a:solidFill>
                  <a:prstClr val="black">
                    <a:lumMod val="75000"/>
                    <a:lumOff val="25000"/>
                  </a:prstClr>
                </a:solidFill>
              </a:rPr>
              <a:t>Проектните </a:t>
            </a:r>
            <a:r>
              <a:rPr lang="bg-BG" sz="2800" dirty="0">
                <a:solidFill>
                  <a:prstClr val="black">
                    <a:lumMod val="75000"/>
                    <a:lumOff val="25000"/>
                  </a:prstClr>
                </a:solidFill>
              </a:rPr>
              <a:t>предложения се подават </a:t>
            </a:r>
            <a:r>
              <a:rPr lang="bg-BG" sz="2800" b="1" dirty="0">
                <a:solidFill>
                  <a:prstClr val="black">
                    <a:lumMod val="75000"/>
                    <a:lumOff val="25000"/>
                  </a:prstClr>
                </a:solidFill>
                <a:effectLst>
                  <a:outerShdw blurRad="38100" dist="38100" dir="2700000" algn="tl">
                    <a:srgbClr val="000000">
                      <a:alpha val="43137"/>
                    </a:srgbClr>
                  </a:outerShdw>
                </a:effectLst>
              </a:rPr>
              <a:t>само по електронен път</a:t>
            </a:r>
            <a:r>
              <a:rPr lang="bg-BG" sz="2800" dirty="0">
                <a:solidFill>
                  <a:prstClr val="black">
                    <a:lumMod val="75000"/>
                    <a:lumOff val="25000"/>
                  </a:prstClr>
                </a:solidFill>
              </a:rPr>
              <a:t> в информационната система ИСУН2020 подписани с квалифициран електронен подпис (КЕП) на лицето оправомощено да представлява кандидата.</a:t>
            </a:r>
          </a:p>
          <a:p>
            <a:pPr marL="0" lvl="0" indent="0" algn="just">
              <a:buClr>
                <a:srgbClr val="90C226"/>
              </a:buClr>
              <a:buNone/>
            </a:pPr>
            <a:endParaRPr lang="bg-BG" sz="2800" dirty="0" smtClean="0">
              <a:solidFill>
                <a:prstClr val="black">
                  <a:lumMod val="75000"/>
                  <a:lumOff val="25000"/>
                </a:prstClr>
              </a:solidFill>
            </a:endParaRPr>
          </a:p>
          <a:p>
            <a:pPr marL="0" lvl="0" indent="0" algn="just">
              <a:buClr>
                <a:srgbClr val="90C226"/>
              </a:buClr>
              <a:buNone/>
            </a:pPr>
            <a:r>
              <a:rPr lang="bg-BG" sz="2800" dirty="0" smtClean="0">
                <a:solidFill>
                  <a:prstClr val="black">
                    <a:lumMod val="75000"/>
                    <a:lumOff val="25000"/>
                  </a:prstClr>
                </a:solidFill>
              </a:rPr>
              <a:t>В </a:t>
            </a:r>
            <a:r>
              <a:rPr lang="bg-BG" sz="2800" dirty="0">
                <a:solidFill>
                  <a:prstClr val="black">
                    <a:lumMod val="75000"/>
                    <a:lumOff val="25000"/>
                  </a:prstClr>
                </a:solidFill>
              </a:rPr>
              <a:t>рамките на настоящата процедура кандидатите може да подадат </a:t>
            </a:r>
            <a:r>
              <a:rPr lang="bg-BG" sz="2800" b="1" dirty="0">
                <a:solidFill>
                  <a:prstClr val="black">
                    <a:lumMod val="75000"/>
                    <a:lumOff val="25000"/>
                  </a:prstClr>
                </a:solidFill>
                <a:effectLst>
                  <a:outerShdw blurRad="38100" dist="38100" dir="2700000" algn="tl">
                    <a:srgbClr val="000000">
                      <a:alpha val="43137"/>
                    </a:srgbClr>
                  </a:outerShdw>
                </a:effectLst>
              </a:rPr>
              <a:t>само едно</a:t>
            </a:r>
            <a:r>
              <a:rPr lang="bg-BG" sz="2800" dirty="0">
                <a:solidFill>
                  <a:prstClr val="black">
                    <a:lumMod val="75000"/>
                    <a:lumOff val="25000"/>
                  </a:prstClr>
                </a:solidFill>
              </a:rPr>
              <a:t> проектно </a:t>
            </a:r>
            <a:r>
              <a:rPr lang="ru-RU" sz="2800" dirty="0">
                <a:solidFill>
                  <a:prstClr val="black">
                    <a:lumMod val="75000"/>
                    <a:lumOff val="25000"/>
                  </a:prstClr>
                </a:solidFill>
              </a:rPr>
              <a:t>предложение.</a:t>
            </a:r>
            <a:endParaRPr lang="bg-BG" sz="2800" dirty="0">
              <a:solidFill>
                <a:prstClr val="black">
                  <a:lumMod val="75000"/>
                  <a:lumOff val="25000"/>
                </a:prstClr>
              </a:solidFill>
            </a:endParaRPr>
          </a:p>
          <a:p>
            <a:pPr marL="0" indent="0">
              <a:buNone/>
            </a:pPr>
            <a:endParaRPr lang="en-GB" dirty="0"/>
          </a:p>
        </p:txBody>
      </p:sp>
    </p:spTree>
    <p:extLst>
      <p:ext uri="{BB962C8B-B14F-4D97-AF65-F5344CB8AC3E}">
        <p14:creationId xmlns:p14="http://schemas.microsoft.com/office/powerpoint/2010/main" val="26304048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bg-BG" b="1" dirty="0">
                <a:solidFill>
                  <a:srgbClr val="54A021">
                    <a:lumMod val="75000"/>
                  </a:srgbClr>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Адрес за подаване на проектните предложения</a:t>
            </a:r>
            <a:endParaRPr lang="en-GB" dirty="0"/>
          </a:p>
        </p:txBody>
      </p:sp>
      <p:sp>
        <p:nvSpPr>
          <p:cNvPr id="3" name="Content Placeholder 2"/>
          <p:cNvSpPr>
            <a:spLocks noGrp="1"/>
          </p:cNvSpPr>
          <p:nvPr>
            <p:ph idx="1"/>
          </p:nvPr>
        </p:nvSpPr>
        <p:spPr>
          <a:xfrm>
            <a:off x="677334" y="1998133"/>
            <a:ext cx="8596668" cy="4699000"/>
          </a:xfrm>
        </p:spPr>
        <p:txBody>
          <a:bodyPr/>
          <a:lstStyle/>
          <a:p>
            <a:pPr marL="0" lvl="0" indent="0" algn="just">
              <a:buClr>
                <a:srgbClr val="90C226"/>
              </a:buClr>
              <a:buNone/>
            </a:pPr>
            <a:r>
              <a:rPr lang="bg-BG" sz="2400" b="1" dirty="0">
                <a:solidFill>
                  <a:prstClr val="black">
                    <a:lumMod val="75000"/>
                    <a:lumOff val="25000"/>
                  </a:prstClr>
                </a:solidFill>
                <a:effectLst>
                  <a:outerShdw blurRad="38100" dist="38100" dir="2700000" algn="tl">
                    <a:srgbClr val="000000">
                      <a:alpha val="43137"/>
                    </a:srgbClr>
                  </a:outerShdw>
                </a:effectLst>
              </a:rPr>
              <a:t>Проектните предложения по настоящата процедура на предоставяне на безвъзмездна финансова помощ, следва да бъдат подадени само по електронен път с КЕП като се използва Информационната система за управление и наблюдение на Структурните инструменти на ЕС в България (ИСУН 2020) - </a:t>
            </a:r>
            <a:r>
              <a:rPr lang="bg-BG" sz="3200" b="1" dirty="0">
                <a:solidFill>
                  <a:prstClr val="black">
                    <a:lumMod val="75000"/>
                    <a:lumOff val="25000"/>
                  </a:prstClr>
                </a:solidFill>
                <a:effectLst>
                  <a:outerShdw blurRad="38100" dist="38100" dir="2700000" algn="tl">
                    <a:srgbClr val="000000">
                      <a:alpha val="43137"/>
                    </a:srgbClr>
                  </a:outerShdw>
                </a:effectLst>
                <a:hlinkClick r:id="rId2"/>
              </a:rPr>
              <a:t>https://eumis2020.government.bg</a:t>
            </a:r>
            <a:r>
              <a:rPr lang="bg-BG" sz="2400" b="1" dirty="0">
                <a:solidFill>
                  <a:prstClr val="black">
                    <a:lumMod val="75000"/>
                    <a:lumOff val="25000"/>
                  </a:prstClr>
                </a:solidFill>
                <a:effectLst>
                  <a:outerShdw blurRad="38100" dist="38100" dir="2700000" algn="tl">
                    <a:srgbClr val="000000">
                      <a:alpha val="43137"/>
                    </a:srgbClr>
                  </a:outerShdw>
                </a:effectLst>
              </a:rPr>
              <a:t>.</a:t>
            </a:r>
          </a:p>
          <a:p>
            <a:pPr marL="0" lvl="0" indent="0" algn="just">
              <a:buClr>
                <a:srgbClr val="90C226"/>
              </a:buClr>
              <a:buNone/>
            </a:pPr>
            <a:endParaRPr lang="bg-BG" sz="2400" b="1" dirty="0">
              <a:solidFill>
                <a:prstClr val="black">
                  <a:lumMod val="75000"/>
                  <a:lumOff val="25000"/>
                </a:prstClr>
              </a:solidFill>
              <a:effectLst>
                <a:outerShdw blurRad="38100" dist="38100" dir="2700000" algn="tl">
                  <a:srgbClr val="000000">
                    <a:alpha val="43137"/>
                  </a:srgbClr>
                </a:outerShdw>
              </a:effectLst>
            </a:endParaRPr>
          </a:p>
          <a:p>
            <a:pPr marL="0" lvl="0" indent="0" algn="just">
              <a:buClr>
                <a:srgbClr val="90C226"/>
              </a:buClr>
              <a:buNone/>
            </a:pPr>
            <a:r>
              <a:rPr lang="bg-BG" sz="2400" b="1" dirty="0">
                <a:solidFill>
                  <a:srgbClr val="FF0000"/>
                </a:solidFill>
                <a:effectLst>
                  <a:outerShdw blurRad="38100" dist="38100" dir="2700000" algn="tl">
                    <a:srgbClr val="000000">
                      <a:alpha val="43137"/>
                    </a:srgbClr>
                  </a:outerShdw>
                </a:effectLst>
              </a:rPr>
              <a:t>Ако проектното предложение бъде представено на </a:t>
            </a:r>
            <a:r>
              <a:rPr lang="bg-BG" sz="2400" b="1" dirty="0" smtClean="0">
                <a:solidFill>
                  <a:srgbClr val="FF0000"/>
                </a:solidFill>
                <a:effectLst>
                  <a:outerShdw blurRad="38100" dist="38100" dir="2700000" algn="tl">
                    <a:srgbClr val="000000">
                      <a:alpha val="43137"/>
                    </a:srgbClr>
                  </a:outerShdw>
                </a:effectLst>
              </a:rPr>
              <a:t>хартия, то няма </a:t>
            </a:r>
            <a:r>
              <a:rPr lang="bg-BG" sz="2400" b="1" dirty="0">
                <a:solidFill>
                  <a:srgbClr val="FF0000"/>
                </a:solidFill>
                <a:effectLst>
                  <a:outerShdw blurRad="38100" dist="38100" dir="2700000" algn="tl">
                    <a:srgbClr val="000000">
                      <a:alpha val="43137"/>
                    </a:srgbClr>
                  </a:outerShdw>
                </a:effectLst>
              </a:rPr>
              <a:t>да бъде допуснато до оценка</a:t>
            </a:r>
            <a:r>
              <a:rPr lang="ru-RU" sz="2400" b="1" dirty="0">
                <a:solidFill>
                  <a:srgbClr val="FF0000"/>
                </a:solidFill>
                <a:effectLst>
                  <a:outerShdw blurRad="38100" dist="38100" dir="2700000" algn="tl">
                    <a:srgbClr val="000000">
                      <a:alpha val="43137"/>
                    </a:srgbClr>
                  </a:outerShdw>
                </a:effectLst>
              </a:rPr>
              <a:t>.</a:t>
            </a:r>
          </a:p>
          <a:p>
            <a:pPr marL="0" indent="0">
              <a:buNone/>
            </a:pPr>
            <a:endParaRPr lang="en-GB" dirty="0"/>
          </a:p>
        </p:txBody>
      </p:sp>
    </p:spTree>
    <p:extLst>
      <p:ext uri="{BB962C8B-B14F-4D97-AF65-F5344CB8AC3E}">
        <p14:creationId xmlns:p14="http://schemas.microsoft.com/office/powerpoint/2010/main" val="3209833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6600"/>
          </a:xfrm>
        </p:spPr>
        <p:txBody>
          <a:bodyPr/>
          <a:lstStyle/>
          <a:p>
            <a:pPr algn="ctr"/>
            <a:r>
              <a:rPr lang="bg-BG" b="1" dirty="0" smtClean="0">
                <a:solidFill>
                  <a:srgbClr val="54A021">
                    <a:lumMod val="75000"/>
                  </a:srgbClr>
                </a:solidFill>
                <a:effectLst>
                  <a:outerShdw blurRad="38100" dist="38100" dir="2700000" algn="tl">
                    <a:srgbClr val="000000">
                      <a:alpha val="43137"/>
                    </a:srgbClr>
                  </a:outerShdw>
                </a:effectLst>
              </a:rPr>
              <a:t>СРОКОВЕ </a:t>
            </a:r>
            <a:r>
              <a:rPr lang="bg-BG" b="1" dirty="0">
                <a:solidFill>
                  <a:srgbClr val="54A021">
                    <a:lumMod val="75000"/>
                  </a:srgbClr>
                </a:solidFill>
                <a:effectLst>
                  <a:outerShdw blurRad="38100" dist="38100" dir="2700000" algn="tl">
                    <a:srgbClr val="000000">
                      <a:alpha val="43137"/>
                    </a:srgbClr>
                  </a:outerShdw>
                </a:effectLst>
              </a:rPr>
              <a:t>ЗА КАНДИДАТСТВАНЕ</a:t>
            </a:r>
            <a:endParaRPr lang="en-GB" dirty="0"/>
          </a:p>
        </p:txBody>
      </p:sp>
      <p:sp>
        <p:nvSpPr>
          <p:cNvPr id="3" name="Content Placeholder 2"/>
          <p:cNvSpPr>
            <a:spLocks noGrp="1"/>
          </p:cNvSpPr>
          <p:nvPr>
            <p:ph idx="1"/>
          </p:nvPr>
        </p:nvSpPr>
        <p:spPr>
          <a:xfrm>
            <a:off x="677334" y="1346201"/>
            <a:ext cx="8596668" cy="5300132"/>
          </a:xfrm>
        </p:spPr>
        <p:txBody>
          <a:bodyPr/>
          <a:lstStyle/>
          <a:p>
            <a:pPr marL="0" indent="0" algn="just">
              <a:buNone/>
            </a:pPr>
            <a:r>
              <a:rPr lang="bg-BG" sz="2400" dirty="0" smtClean="0">
                <a:effectLst>
                  <a:outerShdw blurRad="38100" dist="38100" dir="2700000" algn="tl">
                    <a:srgbClr val="000000">
                      <a:alpha val="43137"/>
                    </a:srgbClr>
                  </a:outerShdw>
                </a:effectLst>
              </a:rPr>
              <a:t>Крайният срок за подаване на проектните предложения, подписани с КЕП през системата ИСУН 2020 е: </a:t>
            </a:r>
          </a:p>
          <a:p>
            <a:pPr marL="0" indent="0" algn="just">
              <a:buNone/>
            </a:pPr>
            <a:r>
              <a:rPr lang="bg-BG" sz="2800" dirty="0" smtClean="0"/>
              <a:t>Първи срок за кандидатстване </a:t>
            </a:r>
            <a:r>
              <a:rPr lang="bg-BG" sz="2800" dirty="0" smtClean="0">
                <a:effectLst>
                  <a:outerShdw blurRad="38100" dist="38100" dir="2700000" algn="tl">
                    <a:srgbClr val="000000">
                      <a:alpha val="43137"/>
                    </a:srgbClr>
                  </a:outerShdw>
                </a:effectLst>
              </a:rPr>
              <a:t>- </a:t>
            </a:r>
            <a:r>
              <a:rPr lang="bg-BG" sz="2800" b="1" dirty="0" smtClean="0">
                <a:effectLst>
                  <a:outerShdw blurRad="38100" dist="38100" dir="2700000" algn="tl">
                    <a:srgbClr val="000000">
                      <a:alpha val="43137"/>
                    </a:srgbClr>
                  </a:outerShdw>
                </a:effectLst>
              </a:rPr>
              <a:t>не по-късно от </a:t>
            </a:r>
            <a:r>
              <a:rPr lang="bg-BG" sz="2800" b="1" dirty="0" smtClean="0">
                <a:solidFill>
                  <a:srgbClr val="FF0000"/>
                </a:solidFill>
                <a:effectLst>
                  <a:outerShdw blurRad="38100" dist="38100" dir="2700000" algn="tl">
                    <a:srgbClr val="000000">
                      <a:alpha val="43137"/>
                    </a:srgbClr>
                  </a:outerShdw>
                </a:effectLst>
              </a:rPr>
              <a:t>23:59 часа на 30.11.2015 г.</a:t>
            </a:r>
          </a:p>
          <a:p>
            <a:pPr marL="0" indent="0" algn="just">
              <a:buNone/>
            </a:pPr>
            <a:r>
              <a:rPr lang="bg-BG" sz="2800" dirty="0" smtClean="0"/>
              <a:t>Втори срок за кандидатстване </a:t>
            </a:r>
            <a:r>
              <a:rPr lang="bg-BG" sz="2800" dirty="0" smtClean="0">
                <a:effectLst>
                  <a:outerShdw blurRad="38100" dist="38100" dir="2700000" algn="tl">
                    <a:srgbClr val="000000">
                      <a:alpha val="43137"/>
                    </a:srgbClr>
                  </a:outerShdw>
                </a:effectLst>
              </a:rPr>
              <a:t>- </a:t>
            </a:r>
            <a:r>
              <a:rPr lang="bg-BG" sz="2800" b="1" dirty="0" smtClean="0">
                <a:effectLst>
                  <a:outerShdw blurRad="38100" dist="38100" dir="2700000" algn="tl">
                    <a:srgbClr val="000000">
                      <a:alpha val="43137"/>
                    </a:srgbClr>
                  </a:outerShdw>
                </a:effectLst>
              </a:rPr>
              <a:t>не по-късно от </a:t>
            </a:r>
            <a:r>
              <a:rPr lang="bg-BG" sz="2800" b="1" dirty="0" smtClean="0">
                <a:solidFill>
                  <a:srgbClr val="FF0000"/>
                </a:solidFill>
                <a:effectLst>
                  <a:outerShdw blurRad="38100" dist="38100" dir="2700000" algn="tl">
                    <a:srgbClr val="000000">
                      <a:alpha val="43137"/>
                    </a:srgbClr>
                  </a:outerShdw>
                </a:effectLst>
              </a:rPr>
              <a:t>23:59 часа на 29.04.2016 г.</a:t>
            </a:r>
          </a:p>
          <a:p>
            <a:pPr marL="0" indent="0">
              <a:buNone/>
            </a:pPr>
            <a:endParaRPr lang="bg-BG" dirty="0" smtClean="0"/>
          </a:p>
          <a:p>
            <a:pPr marL="0" lvl="0" indent="0" algn="just">
              <a:buClr>
                <a:srgbClr val="90C226"/>
              </a:buClr>
              <a:buNone/>
            </a:pPr>
            <a:r>
              <a:rPr lang="bg-BG" sz="2400" dirty="0">
                <a:solidFill>
                  <a:prstClr val="black">
                    <a:lumMod val="75000"/>
                    <a:lumOff val="25000"/>
                  </a:prstClr>
                </a:solidFill>
                <a:effectLst>
                  <a:outerShdw blurRad="38100" dist="38100" dir="2700000" algn="tl">
                    <a:srgbClr val="000000">
                      <a:alpha val="43137"/>
                    </a:srgbClr>
                  </a:outerShdw>
                </a:effectLst>
              </a:rPr>
              <a:t>За час на подаване на проектното предложение се счита времето на приложния сървър на ИСУН, когато са записани окончателните данни и системата е генерирала регистрационен номер, а не времето на локалния компютър на съответния кандидат.</a:t>
            </a:r>
          </a:p>
          <a:p>
            <a:pPr marL="0" indent="0">
              <a:buNone/>
            </a:pPr>
            <a:endParaRPr lang="en-GB" dirty="0"/>
          </a:p>
        </p:txBody>
      </p:sp>
    </p:spTree>
    <p:extLst>
      <p:ext uri="{BB962C8B-B14F-4D97-AF65-F5344CB8AC3E}">
        <p14:creationId xmlns:p14="http://schemas.microsoft.com/office/powerpoint/2010/main" val="3978693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58148" y="706696"/>
            <a:ext cx="4267570" cy="2328874"/>
          </a:xfrm>
          <a:prstGeom prst="rect">
            <a:avLst/>
          </a:prstGeom>
        </p:spPr>
      </p:pic>
      <p:pic>
        <p:nvPicPr>
          <p:cNvPr id="5" name="Picture 4"/>
          <p:cNvPicPr>
            <a:picLocks noChangeAspect="1"/>
          </p:cNvPicPr>
          <p:nvPr/>
        </p:nvPicPr>
        <p:blipFill>
          <a:blip r:embed="rId3"/>
          <a:stretch>
            <a:fillRect/>
          </a:stretch>
        </p:blipFill>
        <p:spPr>
          <a:xfrm>
            <a:off x="1058148" y="3974830"/>
            <a:ext cx="4267570" cy="2328874"/>
          </a:xfrm>
          <a:prstGeom prst="rect">
            <a:avLst/>
          </a:prstGeom>
        </p:spPr>
      </p:pic>
      <p:grpSp>
        <p:nvGrpSpPr>
          <p:cNvPr id="6" name="Group 5"/>
          <p:cNvGrpSpPr/>
          <p:nvPr/>
        </p:nvGrpSpPr>
        <p:grpSpPr>
          <a:xfrm>
            <a:off x="6095656" y="1076022"/>
            <a:ext cx="3878423" cy="1590222"/>
            <a:chOff x="5234248" y="785030"/>
            <a:chExt cx="3878423" cy="1590222"/>
          </a:xfrm>
          <a:scene3d>
            <a:camera prst="orthographicFront"/>
            <a:lightRig rig="flat" dir="t"/>
          </a:scene3d>
        </p:grpSpPr>
        <p:sp>
          <p:nvSpPr>
            <p:cNvPr id="7" name="Rectangle 6"/>
            <p:cNvSpPr/>
            <p:nvPr/>
          </p:nvSpPr>
          <p:spPr>
            <a:xfrm>
              <a:off x="5234248" y="785030"/>
              <a:ext cx="3878423" cy="1590222"/>
            </a:xfrm>
            <a:prstGeom prst="rect">
              <a:avLst/>
            </a:prstGeom>
            <a:solidFill>
              <a:schemeClr val="accent1"/>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shade val="80000"/>
                <a:hueOff val="451889"/>
                <a:satOff val="-24226"/>
                <a:lumOff val="30929"/>
                <a:alphaOff val="0"/>
              </a:schemeClr>
            </a:effectRef>
            <a:fontRef idx="minor">
              <a:schemeClr val="lt1"/>
            </a:fontRef>
          </p:style>
        </p:sp>
        <p:sp>
          <p:nvSpPr>
            <p:cNvPr id="8" name="Rectangle 7"/>
            <p:cNvSpPr/>
            <p:nvPr/>
          </p:nvSpPr>
          <p:spPr>
            <a:xfrm>
              <a:off x="5234248" y="785030"/>
              <a:ext cx="3878423" cy="159022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0" kern="1200" cap="none" spc="0" dirty="0" smtClean="0">
                  <a:ln w="0"/>
                  <a:solidFill>
                    <a:schemeClr val="tx1"/>
                  </a:solidFill>
                  <a:effectLst>
                    <a:outerShdw blurRad="38100" dist="19050" dir="2700000" algn="tl" rotWithShape="0">
                      <a:schemeClr val="dk1">
                        <a:alpha val="40000"/>
                      </a:schemeClr>
                    </a:outerShdw>
                  </a:effectLst>
                </a:rPr>
                <a:t>9ii „Социално-икономическа интеграция на маргинализирани общности като ромите“</a:t>
              </a:r>
              <a:endParaRPr lang="en-GB" sz="2000" b="0" kern="1200" cap="none" spc="0" dirty="0">
                <a:ln w="0"/>
                <a:solidFill>
                  <a:schemeClr val="tx1"/>
                </a:solidFill>
                <a:effectLst>
                  <a:outerShdw blurRad="38100" dist="19050" dir="2700000" algn="tl" rotWithShape="0">
                    <a:schemeClr val="dk1">
                      <a:alpha val="40000"/>
                    </a:schemeClr>
                  </a:outerShdw>
                </a:effectLst>
              </a:endParaRPr>
            </a:p>
          </p:txBody>
        </p:sp>
      </p:grpSp>
      <p:grpSp>
        <p:nvGrpSpPr>
          <p:cNvPr id="9" name="Group 8"/>
          <p:cNvGrpSpPr/>
          <p:nvPr/>
        </p:nvGrpSpPr>
        <p:grpSpPr>
          <a:xfrm>
            <a:off x="6231433" y="4342285"/>
            <a:ext cx="3827002" cy="1593964"/>
            <a:chOff x="5300730" y="3496444"/>
            <a:chExt cx="3827002" cy="1593964"/>
          </a:xfrm>
          <a:scene3d>
            <a:camera prst="orthographicFront"/>
            <a:lightRig rig="flat" dir="t"/>
          </a:scene3d>
        </p:grpSpPr>
        <p:sp>
          <p:nvSpPr>
            <p:cNvPr id="10" name="Rectangle 9"/>
            <p:cNvSpPr/>
            <p:nvPr/>
          </p:nvSpPr>
          <p:spPr>
            <a:xfrm>
              <a:off x="5300730" y="3496444"/>
              <a:ext cx="3827002" cy="1593964"/>
            </a:xfrm>
            <a:prstGeom prst="rect">
              <a:avLst/>
            </a:prstGeom>
            <a:solidFill>
              <a:schemeClr val="accent2"/>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shade val="80000"/>
                <a:hueOff val="0"/>
                <a:satOff val="0"/>
                <a:lumOff val="0"/>
                <a:alphaOff val="0"/>
              </a:schemeClr>
            </a:effectRef>
            <a:fontRef idx="minor">
              <a:schemeClr val="lt1"/>
            </a:fontRef>
          </p:style>
        </p:sp>
        <p:sp>
          <p:nvSpPr>
            <p:cNvPr id="11" name="Rectangle 10"/>
            <p:cNvSpPr/>
            <p:nvPr/>
          </p:nvSpPr>
          <p:spPr>
            <a:xfrm>
              <a:off x="5300730" y="3496444"/>
              <a:ext cx="3827002" cy="1593964"/>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0" kern="1200" cap="none" spc="0" dirty="0" smtClean="0">
                  <a:ln w="0"/>
                  <a:solidFill>
                    <a:schemeClr val="tx1"/>
                  </a:solidFill>
                  <a:effectLst>
                    <a:outerShdw blurRad="38100" dist="19050" dir="2700000" algn="tl" rotWithShape="0">
                      <a:schemeClr val="dk1">
                        <a:alpha val="40000"/>
                      </a:schemeClr>
                    </a:outerShdw>
                  </a:effectLst>
                </a:rPr>
                <a:t>1 </a:t>
              </a:r>
              <a:r>
                <a:rPr lang="ru-RU" sz="2000" b="0" kern="1200" cap="none" spc="0" dirty="0" smtClean="0">
                  <a:ln w="0"/>
                  <a:solidFill>
                    <a:schemeClr val="tx1"/>
                  </a:solidFill>
                  <a:effectLst>
                    <a:outerShdw blurRad="38100" dist="19050" dir="2700000" algn="tl" rotWithShape="0">
                      <a:schemeClr val="dk1">
                        <a:alpha val="40000"/>
                      </a:schemeClr>
                    </a:outerShdw>
                  </a:effectLst>
                </a:rPr>
                <a:t>„Повишаване броя на успешно интегрираните чрез образователната система деца и ученици от маргинализирани общности, включително роми“</a:t>
              </a:r>
              <a:endParaRPr lang="en-GB" sz="2000" b="0" kern="1200" cap="none" spc="0" dirty="0">
                <a:ln w="0"/>
                <a:solidFill>
                  <a:schemeClr val="tx1"/>
                </a:solidFill>
                <a:effectLst>
                  <a:outerShdw blurRad="38100" dist="19050" dir="2700000" algn="tl" rotWithShape="0">
                    <a:schemeClr val="dk1">
                      <a:alpha val="40000"/>
                    </a:schemeClr>
                  </a:outerShdw>
                </a:effectLst>
              </a:endParaRPr>
            </a:p>
          </p:txBody>
        </p:sp>
      </p:grpSp>
    </p:spTree>
    <p:extLst>
      <p:ext uri="{BB962C8B-B14F-4D97-AF65-F5344CB8AC3E}">
        <p14:creationId xmlns:p14="http://schemas.microsoft.com/office/powerpoint/2010/main" val="13776790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78933"/>
          </a:xfrm>
        </p:spPr>
        <p:txBody>
          <a:bodyPr/>
          <a:lstStyle/>
          <a:p>
            <a:r>
              <a:rPr lang="bg-BG" b="1" dirty="0">
                <a:solidFill>
                  <a:srgbClr val="FF0000"/>
                </a:solidFill>
                <a:effectLst>
                  <a:outerShdw blurRad="38100" dist="38100" dir="2700000" algn="tl">
                    <a:srgbClr val="000000">
                      <a:alpha val="43137"/>
                    </a:srgbClr>
                  </a:outerShdw>
                </a:effectLst>
              </a:rPr>
              <a:t>ВАЖНО !!!</a:t>
            </a:r>
            <a:endParaRPr lang="en-GB" dirty="0"/>
          </a:p>
        </p:txBody>
      </p:sp>
      <p:sp>
        <p:nvSpPr>
          <p:cNvPr id="3" name="Content Placeholder 2"/>
          <p:cNvSpPr>
            <a:spLocks noGrp="1"/>
          </p:cNvSpPr>
          <p:nvPr>
            <p:ph idx="1"/>
          </p:nvPr>
        </p:nvSpPr>
        <p:spPr>
          <a:xfrm>
            <a:off x="677334" y="1706880"/>
            <a:ext cx="8596668" cy="5471160"/>
          </a:xfrm>
        </p:spPr>
        <p:txBody>
          <a:bodyPr>
            <a:noAutofit/>
          </a:bodyPr>
          <a:lstStyle/>
          <a:p>
            <a:pPr marL="0" indent="0" algn="just"/>
            <a:r>
              <a:rPr lang="bg-BG" sz="2400" dirty="0" smtClean="0">
                <a:effectLst>
                  <a:outerShdw blurRad="38100" dist="38100" dir="2700000" algn="tl">
                    <a:srgbClr val="000000">
                      <a:alpha val="43137"/>
                    </a:srgbClr>
                  </a:outerShdw>
                </a:effectLst>
              </a:rPr>
              <a:t>В рамките на настоящата </a:t>
            </a:r>
            <a:r>
              <a:rPr lang="bg-BG" sz="2400" b="1" dirty="0" smtClean="0">
                <a:solidFill>
                  <a:srgbClr val="FF0000"/>
                </a:solidFill>
                <a:effectLst>
                  <a:outerShdw blurRad="38100" dist="38100" dir="2700000" algn="tl">
                    <a:srgbClr val="000000">
                      <a:alpha val="43137"/>
                    </a:srgbClr>
                  </a:outerShdw>
                </a:effectLst>
              </a:rPr>
              <a:t>процедура</a:t>
            </a:r>
            <a:r>
              <a:rPr lang="bg-BG" sz="2400" dirty="0" smtClean="0">
                <a:effectLst>
                  <a:outerShdw blurRad="38100" dist="38100" dir="2700000" algn="tl">
                    <a:srgbClr val="000000">
                      <a:alpha val="43137"/>
                    </a:srgbClr>
                  </a:outerShdw>
                </a:effectLst>
              </a:rPr>
              <a:t> кандидатите може да подадат само едно проектно предложение.</a:t>
            </a:r>
          </a:p>
          <a:p>
            <a:pPr marL="0" indent="0" algn="just"/>
            <a:endParaRPr lang="bg-BG" sz="2400" dirty="0" smtClean="0">
              <a:effectLst>
                <a:outerShdw blurRad="38100" dist="38100" dir="2700000" algn="tl">
                  <a:srgbClr val="000000">
                    <a:alpha val="43137"/>
                  </a:srgbClr>
                </a:outerShdw>
              </a:effectLst>
            </a:endParaRPr>
          </a:p>
          <a:p>
            <a:pPr marL="0" indent="0" algn="just"/>
            <a:r>
              <a:rPr lang="bg-BG" sz="2400" dirty="0" smtClean="0">
                <a:effectLst>
                  <a:outerShdw blurRad="38100" dist="38100" dir="2700000" algn="tl">
                    <a:srgbClr val="000000">
                      <a:alpha val="43137"/>
                    </a:srgbClr>
                  </a:outerShdw>
                </a:effectLst>
              </a:rPr>
              <a:t>Всяко </a:t>
            </a:r>
            <a:r>
              <a:rPr lang="bg-BG" sz="2400" dirty="0">
                <a:effectLst>
                  <a:outerShdw blurRad="38100" dist="38100" dir="2700000" algn="tl">
                    <a:srgbClr val="000000">
                      <a:alpha val="43137"/>
                    </a:srgbClr>
                  </a:outerShdw>
                </a:effectLst>
              </a:rPr>
              <a:t>проектно предложение, което е подадено след първия срок за кандидатстване, ще бъде разглеждано след изтичане на втория срок за кандидатстване. </a:t>
            </a:r>
            <a:endParaRPr lang="en-GB" sz="2400" dirty="0">
              <a:effectLst>
                <a:outerShdw blurRad="38100" dist="38100" dir="2700000" algn="tl">
                  <a:srgbClr val="000000">
                    <a:alpha val="43137"/>
                  </a:srgbClr>
                </a:outerShdw>
              </a:effectLst>
            </a:endParaRPr>
          </a:p>
          <a:p>
            <a:pPr marL="0" indent="0" algn="just">
              <a:buNone/>
            </a:pPr>
            <a:endParaRPr lang="en-GB" sz="2400" dirty="0">
              <a:effectLst>
                <a:outerShdw blurRad="38100" dist="38100" dir="2700000" algn="tl">
                  <a:srgbClr val="000000">
                    <a:alpha val="43137"/>
                  </a:srgbClr>
                </a:outerShdw>
              </a:effectLst>
            </a:endParaRPr>
          </a:p>
          <a:p>
            <a:pPr marL="0" indent="0" algn="just"/>
            <a:r>
              <a:rPr lang="bg-BG" sz="2400" dirty="0">
                <a:effectLst>
                  <a:outerShdw blurRad="38100" dist="38100" dir="2700000" algn="tl">
                    <a:srgbClr val="000000">
                      <a:alpha val="43137"/>
                    </a:srgbClr>
                  </a:outerShdw>
                </a:effectLst>
              </a:rPr>
              <a:t>Всяко проектно предложение, което е подадено след втория срок за кандидатстване, ще бъде отхвърлено и няма да бъде разглеждано по настоящата процедура. </a:t>
            </a:r>
            <a:endParaRPr lang="en-GB"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12570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Минимален и максимален срок за изпълнение на проекта</a:t>
            </a:r>
            <a:endParaRPr lang="en-GB" dirty="0"/>
          </a:p>
        </p:txBody>
      </p:sp>
      <p:sp>
        <p:nvSpPr>
          <p:cNvPr id="3" name="Content Placeholder 2"/>
          <p:cNvSpPr>
            <a:spLocks noGrp="1"/>
          </p:cNvSpPr>
          <p:nvPr>
            <p:ph idx="1"/>
          </p:nvPr>
        </p:nvSpPr>
        <p:spPr/>
        <p:txBody>
          <a:bodyPr/>
          <a:lstStyle/>
          <a:p>
            <a:pPr algn="just"/>
            <a:r>
              <a:rPr lang="bg-BG" sz="3200" dirty="0" smtClean="0">
                <a:effectLst>
                  <a:outerShdw blurRad="38100" dist="38100" dir="2700000" algn="tl">
                    <a:srgbClr val="000000">
                      <a:alpha val="43137"/>
                    </a:srgbClr>
                  </a:outerShdw>
                </a:effectLst>
              </a:rPr>
              <a:t>Минимален срок за изпълнение на проекта: </a:t>
            </a:r>
            <a:r>
              <a:rPr lang="bg-BG" sz="3200" b="1" dirty="0" smtClean="0">
                <a:effectLst>
                  <a:outerShdw blurRad="38100" dist="38100" dir="2700000" algn="tl">
                    <a:srgbClr val="000000">
                      <a:alpha val="43137"/>
                    </a:srgbClr>
                  </a:outerShdw>
                </a:effectLst>
              </a:rPr>
              <a:t>12 месеца</a:t>
            </a:r>
          </a:p>
          <a:p>
            <a:pPr marL="0" indent="0" algn="just">
              <a:buNone/>
            </a:pPr>
            <a:endParaRPr lang="bg-BG" sz="3200" dirty="0" smtClean="0">
              <a:effectLst>
                <a:outerShdw blurRad="38100" dist="38100" dir="2700000" algn="tl">
                  <a:srgbClr val="000000">
                    <a:alpha val="43137"/>
                  </a:srgbClr>
                </a:outerShdw>
              </a:effectLst>
            </a:endParaRPr>
          </a:p>
          <a:p>
            <a:pPr algn="just"/>
            <a:r>
              <a:rPr lang="bg-BG" sz="3200" dirty="0" smtClean="0">
                <a:effectLst>
                  <a:outerShdw blurRad="38100" dist="38100" dir="2700000" algn="tl">
                    <a:srgbClr val="000000">
                      <a:alpha val="43137"/>
                    </a:srgbClr>
                  </a:outerShdw>
                </a:effectLst>
              </a:rPr>
              <a:t>Максимален срок за изпълнение на проекта: </a:t>
            </a:r>
            <a:r>
              <a:rPr lang="bg-BG" sz="3200" b="1" dirty="0" smtClean="0">
                <a:effectLst>
                  <a:outerShdw blurRad="38100" dist="38100" dir="2700000" algn="tl">
                    <a:srgbClr val="000000">
                      <a:alpha val="43137"/>
                    </a:srgbClr>
                  </a:outerShdw>
                </a:effectLst>
              </a:rPr>
              <a:t>36 месеца</a:t>
            </a:r>
          </a:p>
          <a:p>
            <a:pPr marL="0" indent="0">
              <a:buNone/>
            </a:pPr>
            <a:endParaRPr lang="en-GB" dirty="0"/>
          </a:p>
        </p:txBody>
      </p:sp>
    </p:spTree>
    <p:extLst>
      <p:ext uri="{BB962C8B-B14F-4D97-AF65-F5344CB8AC3E}">
        <p14:creationId xmlns:p14="http://schemas.microsoft.com/office/powerpoint/2010/main" val="9535770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МИНИМАЛЕН И МАКСИМАЛЕН РАЗМЕР НА БФП</a:t>
            </a:r>
            <a:endParaRPr lang="en-GB" dirty="0"/>
          </a:p>
        </p:txBody>
      </p:sp>
      <p:sp>
        <p:nvSpPr>
          <p:cNvPr id="3" name="Content Placeholder 2"/>
          <p:cNvSpPr>
            <a:spLocks noGrp="1"/>
          </p:cNvSpPr>
          <p:nvPr>
            <p:ph idx="1"/>
          </p:nvPr>
        </p:nvSpPr>
        <p:spPr>
          <a:xfrm>
            <a:off x="677334" y="2160589"/>
            <a:ext cx="8596668" cy="4485744"/>
          </a:xfrm>
        </p:spPr>
        <p:txBody>
          <a:bodyPr>
            <a:normAutofit lnSpcReduction="10000"/>
          </a:bodyPr>
          <a:lstStyle/>
          <a:p>
            <a:pPr marL="0" lvl="0" indent="0" algn="just">
              <a:buClr>
                <a:srgbClr val="90C226"/>
              </a:buClr>
              <a:buNone/>
            </a:pPr>
            <a:r>
              <a:rPr lang="bg-BG" sz="2400" dirty="0">
                <a:solidFill>
                  <a:prstClr val="black">
                    <a:lumMod val="75000"/>
                    <a:lumOff val="25000"/>
                  </a:prstClr>
                </a:solidFill>
              </a:rPr>
              <a:t>Общ размер на безвъзмездната финансова помощ по процедурата - </a:t>
            </a:r>
            <a:r>
              <a:rPr lang="bg-BG" sz="2400" b="1" dirty="0" smtClean="0">
                <a:solidFill>
                  <a:prstClr val="black">
                    <a:lumMod val="75000"/>
                    <a:lumOff val="25000"/>
                  </a:prstClr>
                </a:solidFill>
                <a:effectLst>
                  <a:outerShdw blurRad="38100" dist="38100" dir="2700000" algn="tl">
                    <a:srgbClr val="000000">
                      <a:alpha val="43137"/>
                    </a:srgbClr>
                  </a:outerShdw>
                </a:effectLst>
              </a:rPr>
              <a:t>25 </a:t>
            </a:r>
            <a:r>
              <a:rPr lang="bg-BG" sz="2400" b="1" dirty="0">
                <a:solidFill>
                  <a:prstClr val="black">
                    <a:lumMod val="75000"/>
                    <a:lumOff val="25000"/>
                  </a:prstClr>
                </a:solidFill>
                <a:effectLst>
                  <a:outerShdw blurRad="38100" dist="38100" dir="2700000" algn="tl">
                    <a:srgbClr val="000000">
                      <a:alpha val="43137"/>
                    </a:srgbClr>
                  </a:outerShdw>
                </a:effectLst>
              </a:rPr>
              <a:t>000 000 лева</a:t>
            </a:r>
          </a:p>
          <a:p>
            <a:pPr marL="0" indent="0" algn="just">
              <a:buNone/>
            </a:pPr>
            <a:endParaRPr lang="bg-BG" dirty="0" smtClean="0"/>
          </a:p>
          <a:p>
            <a:pPr marL="0" indent="0" algn="just">
              <a:buNone/>
            </a:pPr>
            <a:r>
              <a:rPr lang="bg-BG" sz="2400" dirty="0" smtClean="0"/>
              <a:t>Минимален размер на безвъзмездната финансова помощ: </a:t>
            </a:r>
            <a:r>
              <a:rPr lang="bg-BG" sz="2400" b="1" dirty="0" smtClean="0">
                <a:effectLst>
                  <a:outerShdw blurRad="38100" dist="38100" dir="2700000" algn="tl">
                    <a:srgbClr val="000000">
                      <a:alpha val="43137"/>
                    </a:srgbClr>
                  </a:outerShdw>
                </a:effectLst>
              </a:rPr>
              <a:t>100 000 лева</a:t>
            </a:r>
          </a:p>
          <a:p>
            <a:pPr marL="0" indent="0" algn="just">
              <a:buNone/>
            </a:pPr>
            <a:r>
              <a:rPr lang="bg-BG" sz="2400" dirty="0" smtClean="0"/>
              <a:t>Максимален размер на безвъзмездната финансова помощ: </a:t>
            </a:r>
            <a:r>
              <a:rPr lang="bg-BG" sz="2400" b="1" dirty="0" smtClean="0">
                <a:effectLst>
                  <a:outerShdw blurRad="38100" dist="38100" dir="2700000" algn="tl">
                    <a:srgbClr val="000000">
                      <a:alpha val="43137"/>
                    </a:srgbClr>
                  </a:outerShdw>
                </a:effectLst>
              </a:rPr>
              <a:t>1 000 000 лева.</a:t>
            </a:r>
          </a:p>
          <a:p>
            <a:pPr marL="0" indent="0" algn="just">
              <a:buNone/>
            </a:pPr>
            <a:endParaRPr lang="bg-BG" dirty="0" smtClean="0"/>
          </a:p>
          <a:p>
            <a:pPr marL="0" lvl="0" indent="0" algn="just">
              <a:buClr>
                <a:srgbClr val="90C226"/>
              </a:buClr>
              <a:buNone/>
            </a:pPr>
            <a:r>
              <a:rPr lang="bg-BG" sz="2400" dirty="0">
                <a:solidFill>
                  <a:prstClr val="black">
                    <a:lumMod val="75000"/>
                    <a:lumOff val="25000"/>
                  </a:prstClr>
                </a:solidFill>
              </a:rPr>
              <a:t>По настоящата процедура не се изисква съфинансиране от страна на бенефициентите. Безвъзмездната финансова помощ е в размер на 100 %.</a:t>
            </a:r>
          </a:p>
          <a:p>
            <a:pPr marL="0" indent="0">
              <a:buNone/>
            </a:pPr>
            <a:endParaRPr lang="en-GB" dirty="0"/>
          </a:p>
        </p:txBody>
      </p:sp>
    </p:spTree>
    <p:extLst>
      <p:ext uri="{BB962C8B-B14F-4D97-AF65-F5344CB8AC3E}">
        <p14:creationId xmlns:p14="http://schemas.microsoft.com/office/powerpoint/2010/main" val="35770578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8957734" cy="1320800"/>
          </a:xfrm>
        </p:spPr>
        <p:txBody>
          <a:bodyPr/>
          <a:lstStyle/>
          <a:p>
            <a:r>
              <a:rPr lang="bg-BG" sz="3400" b="1" dirty="0">
                <a:solidFill>
                  <a:srgbClr val="54A021">
                    <a:lumMod val="75000"/>
                  </a:srgbClr>
                </a:solidFill>
                <a:effectLst>
                  <a:outerShdw blurRad="38100" dist="38100" dir="2700000" algn="tl">
                    <a:srgbClr val="000000">
                      <a:alpha val="43137"/>
                    </a:srgbClr>
                  </a:outerShdw>
                </a:effectLst>
              </a:rPr>
              <a:t>ОЦЕНКА НА ПРОЕКТНИТЕ ПРЕДЛОЖЕНИЯ</a:t>
            </a:r>
            <a:endParaRPr lang="en-GB" dirty="0"/>
          </a:p>
        </p:txBody>
      </p:sp>
      <p:sp>
        <p:nvSpPr>
          <p:cNvPr id="3" name="Content Placeholder 2"/>
          <p:cNvSpPr>
            <a:spLocks noGrp="1"/>
          </p:cNvSpPr>
          <p:nvPr>
            <p:ph idx="1"/>
          </p:nvPr>
        </p:nvSpPr>
        <p:spPr>
          <a:xfrm>
            <a:off x="677333" y="1481667"/>
            <a:ext cx="8957733" cy="5096933"/>
          </a:xfrm>
        </p:spPr>
        <p:txBody>
          <a:bodyPr/>
          <a:lstStyle/>
          <a:p>
            <a:pPr marL="0" lvl="0" indent="0" algn="just">
              <a:buClr>
                <a:srgbClr val="90C226"/>
              </a:buClr>
              <a:buNone/>
            </a:pPr>
            <a:r>
              <a:rPr lang="bg-BG" sz="2400" dirty="0">
                <a:solidFill>
                  <a:prstClr val="black">
                    <a:lumMod val="75000"/>
                    <a:lumOff val="25000"/>
                  </a:prstClr>
                </a:solidFill>
              </a:rPr>
              <a:t>Оценката включва следните етапи:</a:t>
            </a:r>
          </a:p>
          <a:p>
            <a:pPr marL="0" lvl="0" indent="0" algn="just">
              <a:buClr>
                <a:srgbClr val="90C226"/>
              </a:buClr>
              <a:buNone/>
            </a:pPr>
            <a:endParaRPr lang="bg-BG" dirty="0">
              <a:solidFill>
                <a:prstClr val="black">
                  <a:lumMod val="75000"/>
                  <a:lumOff val="25000"/>
                </a:prstClr>
              </a:solidFill>
            </a:endParaRPr>
          </a:p>
          <a:p>
            <a:pPr marL="0" lvl="0" indent="0" algn="just">
              <a:buClr>
                <a:srgbClr val="90C226"/>
              </a:buClr>
              <a:buNone/>
            </a:pPr>
            <a:r>
              <a:rPr lang="bg-BG" sz="2400" dirty="0">
                <a:solidFill>
                  <a:prstClr val="black">
                    <a:lumMod val="75000"/>
                    <a:lumOff val="25000"/>
                  </a:prstClr>
                </a:solidFill>
                <a:effectLst>
                  <a:outerShdw blurRad="38100" dist="38100" dir="2700000" algn="tl">
                    <a:srgbClr val="000000">
                      <a:alpha val="43137"/>
                    </a:srgbClr>
                  </a:outerShdw>
                </a:effectLst>
              </a:rPr>
              <a:t>Етап I</a:t>
            </a:r>
            <a:r>
              <a:rPr lang="bg-BG" sz="2400" dirty="0">
                <a:solidFill>
                  <a:prstClr val="black">
                    <a:lumMod val="75000"/>
                    <a:lumOff val="25000"/>
                  </a:prstClr>
                </a:solidFill>
              </a:rPr>
              <a:t>: Оценка на административното съответствие и допустимостта - етап от оценката на проектните предложения, при които се извършва проверка относно формалното съответствие на всяко проектното предложение и на допустимостта на кандидатите и проектните дейности</a:t>
            </a:r>
          </a:p>
          <a:p>
            <a:pPr marL="0" lvl="0" indent="0" algn="just">
              <a:buClr>
                <a:srgbClr val="90C226"/>
              </a:buClr>
              <a:buNone/>
            </a:pPr>
            <a:endParaRPr lang="bg-BG" sz="2400" dirty="0">
              <a:solidFill>
                <a:prstClr val="black">
                  <a:lumMod val="75000"/>
                  <a:lumOff val="25000"/>
                </a:prstClr>
              </a:solidFill>
            </a:endParaRPr>
          </a:p>
          <a:p>
            <a:pPr marL="0" lvl="0" indent="0" algn="just">
              <a:buClr>
                <a:srgbClr val="90C226"/>
              </a:buClr>
              <a:buNone/>
            </a:pPr>
            <a:r>
              <a:rPr lang="bg-BG" sz="2400" dirty="0">
                <a:solidFill>
                  <a:prstClr val="black">
                    <a:lumMod val="75000"/>
                    <a:lumOff val="25000"/>
                  </a:prstClr>
                </a:solidFill>
                <a:effectLst>
                  <a:outerShdw blurRad="38100" dist="38100" dir="2700000" algn="tl">
                    <a:srgbClr val="000000">
                      <a:alpha val="43137"/>
                    </a:srgbClr>
                  </a:outerShdw>
                </a:effectLst>
              </a:rPr>
              <a:t>Етап II</a:t>
            </a:r>
            <a:r>
              <a:rPr lang="bg-BG" sz="2400" dirty="0">
                <a:solidFill>
                  <a:prstClr val="black">
                    <a:lumMod val="75000"/>
                    <a:lumOff val="25000"/>
                  </a:prstClr>
                </a:solidFill>
              </a:rPr>
              <a:t>: Техническа и финансова оценка - оценка по същество на проектните предложения, която се извършва в съответствие с критериите за оценка на проектите.</a:t>
            </a:r>
          </a:p>
          <a:p>
            <a:pPr marL="0" indent="0">
              <a:buNone/>
            </a:pPr>
            <a:endParaRPr lang="en-GB" dirty="0"/>
          </a:p>
        </p:txBody>
      </p:sp>
    </p:spTree>
    <p:extLst>
      <p:ext uri="{BB962C8B-B14F-4D97-AF65-F5344CB8AC3E}">
        <p14:creationId xmlns:p14="http://schemas.microsoft.com/office/powerpoint/2010/main" val="17551337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09062"/>
            <a:ext cx="8596668" cy="631218"/>
          </a:xfrm>
        </p:spPr>
        <p:txBody>
          <a:bodyPr>
            <a:noAutofit/>
          </a:bodyPr>
          <a:lstStyle/>
          <a:p>
            <a:pPr algn="ctr"/>
            <a:r>
              <a:rPr lang="ru-RU" b="1" dirty="0">
                <a:solidFill>
                  <a:srgbClr val="54A021">
                    <a:lumMod val="75000"/>
                  </a:srgbClr>
                </a:solidFill>
                <a:effectLst>
                  <a:outerShdw blurRad="38100" dist="38100" dir="2700000" algn="tl">
                    <a:srgbClr val="000000">
                      <a:alpha val="43137"/>
                    </a:srgbClr>
                  </a:outerShdw>
                </a:effectLst>
              </a:rPr>
              <a:t>Условия за </a:t>
            </a:r>
            <a:r>
              <a:rPr lang="ru-RU" b="1" dirty="0" err="1">
                <a:solidFill>
                  <a:srgbClr val="54A021">
                    <a:lumMod val="75000"/>
                  </a:srgbClr>
                </a:solidFill>
                <a:effectLst>
                  <a:outerShdw blurRad="38100" dist="38100" dir="2700000" algn="tl">
                    <a:srgbClr val="000000">
                      <a:alpha val="43137"/>
                    </a:srgbClr>
                  </a:outerShdw>
                </a:effectLst>
              </a:rPr>
              <a:t>допустимост</a:t>
            </a:r>
            <a:r>
              <a:rPr lang="ru-RU" b="1" dirty="0">
                <a:solidFill>
                  <a:srgbClr val="54A021">
                    <a:lumMod val="75000"/>
                  </a:srgbClr>
                </a:solidFill>
                <a:effectLst>
                  <a:outerShdw blurRad="38100" dist="38100" dir="2700000" algn="tl">
                    <a:srgbClr val="000000">
                      <a:alpha val="43137"/>
                    </a:srgbClr>
                  </a:outerShdw>
                </a:effectLst>
              </a:rPr>
              <a:t> на </a:t>
            </a:r>
            <a:r>
              <a:rPr lang="ru-RU" b="1" dirty="0" err="1">
                <a:solidFill>
                  <a:srgbClr val="54A021">
                    <a:lumMod val="75000"/>
                  </a:srgbClr>
                </a:solidFill>
                <a:effectLst>
                  <a:outerShdw blurRad="38100" dist="38100" dir="2700000" algn="tl">
                    <a:srgbClr val="000000">
                      <a:alpha val="43137"/>
                    </a:srgbClr>
                  </a:outerShdw>
                </a:effectLst>
              </a:rPr>
              <a:t>разходите</a:t>
            </a:r>
            <a:endParaRPr lang="bg-BG" dirty="0"/>
          </a:p>
        </p:txBody>
      </p:sp>
      <p:sp>
        <p:nvSpPr>
          <p:cNvPr id="3" name="Content Placeholder 2"/>
          <p:cNvSpPr>
            <a:spLocks noGrp="1"/>
          </p:cNvSpPr>
          <p:nvPr>
            <p:ph idx="1"/>
          </p:nvPr>
        </p:nvSpPr>
        <p:spPr>
          <a:xfrm>
            <a:off x="677333" y="1445079"/>
            <a:ext cx="8654445" cy="5231766"/>
          </a:xfrm>
        </p:spPr>
        <p:txBody>
          <a:bodyPr>
            <a:normAutofit fontScale="77500" lnSpcReduction="20000"/>
          </a:bodyPr>
          <a:lstStyle/>
          <a:p>
            <a:pPr indent="450215" algn="just">
              <a:lnSpc>
                <a:spcPct val="150000"/>
              </a:lnSpc>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GB" sz="2800" dirty="0">
              <a:solidFill>
                <a:srgbClr val="000000"/>
              </a:solidFill>
              <a:ea typeface="Times New Roman"/>
            </a:endParaRPr>
          </a:p>
          <a:p>
            <a:pPr indent="450215" algn="just">
              <a:lnSpc>
                <a:spcPct val="150000"/>
              </a:lnSpc>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2800" dirty="0" smtClean="0">
                <a:solidFill>
                  <a:srgbClr val="000000"/>
                </a:solidFill>
                <a:ea typeface="Times New Roman"/>
              </a:rPr>
              <a:t>За </a:t>
            </a:r>
            <a:r>
              <a:rPr lang="bg-BG" sz="2800" dirty="0">
                <a:solidFill>
                  <a:srgbClr val="000000"/>
                </a:solidFill>
                <a:ea typeface="Times New Roman"/>
              </a:rPr>
              <a:t>да бъдат допустими разходите трябва да отговарят на следните условия:</a:t>
            </a:r>
          </a:p>
          <a:p>
            <a:pPr lvl="0" algn="just">
              <a:lnSpc>
                <a:spcPct val="150000"/>
              </a:lnSpc>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2100" dirty="0">
                <a:solidFill>
                  <a:srgbClr val="000000"/>
                </a:solidFill>
                <a:ea typeface="Times New Roman"/>
              </a:rPr>
              <a:t>да са необходими за изпълнението на проекта и да отговарят на принципите за добро финансово управление - икономичност, ефикасност и ефективност на вложените средства;</a:t>
            </a:r>
          </a:p>
          <a:p>
            <a:pPr lvl="0" algn="just">
              <a:lnSpc>
                <a:spcPct val="150000"/>
              </a:lnSpc>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2100" dirty="0">
                <a:solidFill>
                  <a:srgbClr val="000000"/>
                </a:solidFill>
                <a:ea typeface="Times New Roman"/>
              </a:rPr>
              <a:t>да бъдат извършени в периода на допустимост на разходите, съгласно съответните Насоки за кандидатстване;</a:t>
            </a:r>
          </a:p>
          <a:p>
            <a:pPr lvl="0" algn="just">
              <a:lnSpc>
                <a:spcPct val="150000"/>
              </a:lnSpc>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2100" dirty="0">
                <a:solidFill>
                  <a:srgbClr val="000000"/>
                </a:solidFill>
                <a:ea typeface="Times New Roman"/>
              </a:rPr>
              <a:t>да са в съответствие с категориите разходи, включени в договора/заповедта за предоставяне на безвъзмездна помощ;</a:t>
            </a:r>
          </a:p>
          <a:p>
            <a:pPr lvl="0" algn="just">
              <a:lnSpc>
                <a:spcPct val="150000"/>
              </a:lnSpc>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2100" dirty="0">
                <a:solidFill>
                  <a:srgbClr val="000000"/>
                </a:solidFill>
                <a:ea typeface="Times New Roman"/>
              </a:rPr>
              <a:t>за разходите да е налична адекватна </a:t>
            </a:r>
            <a:r>
              <a:rPr lang="bg-BG" sz="2100" dirty="0" err="1">
                <a:solidFill>
                  <a:srgbClr val="000000"/>
                </a:solidFill>
                <a:ea typeface="Times New Roman"/>
              </a:rPr>
              <a:t>одитна</a:t>
            </a:r>
            <a:r>
              <a:rPr lang="bg-BG" sz="2100" dirty="0">
                <a:solidFill>
                  <a:srgbClr val="000000"/>
                </a:solidFill>
                <a:ea typeface="Times New Roman"/>
              </a:rPr>
              <a:t> следа, включително да са спазени разпоредбите за наличност на документите по чл. 140 от Регламент (ЕС) № 1303/2013</a:t>
            </a:r>
            <a:r>
              <a:rPr lang="bg-BG" sz="2100" dirty="0" smtClean="0">
                <a:solidFill>
                  <a:srgbClr val="000000"/>
                </a:solidFill>
                <a:ea typeface="Times New Roman"/>
              </a:rPr>
              <a:t>;</a:t>
            </a:r>
            <a:endParaRPr lang="bg-BG" sz="2100" dirty="0">
              <a:solidFill>
                <a:srgbClr val="000000"/>
              </a:solidFill>
              <a:ea typeface="Times New Roman"/>
            </a:endParaRPr>
          </a:p>
        </p:txBody>
      </p:sp>
    </p:spTree>
    <p:extLst>
      <p:ext uri="{BB962C8B-B14F-4D97-AF65-F5344CB8AC3E}">
        <p14:creationId xmlns:p14="http://schemas.microsoft.com/office/powerpoint/2010/main" val="6220271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68061"/>
            <a:ext cx="8596668" cy="684362"/>
          </a:xfrm>
        </p:spPr>
        <p:txBody>
          <a:bodyPr>
            <a:noAutofit/>
          </a:bodyPr>
          <a:lstStyle/>
          <a:p>
            <a:pPr algn="ctr"/>
            <a:r>
              <a:rPr lang="bg-BG" b="1" dirty="0" smtClean="0">
                <a:solidFill>
                  <a:srgbClr val="54A021">
                    <a:lumMod val="75000"/>
                  </a:srgbClr>
                </a:solidFill>
                <a:effectLst>
                  <a:outerShdw blurRad="38100" dist="38100" dir="2700000" algn="tl">
                    <a:srgbClr val="000000">
                      <a:alpha val="43137"/>
                    </a:srgbClr>
                  </a:outerShdw>
                </a:effectLst>
              </a:rPr>
              <a:t>Условия за допустимост на разходите</a:t>
            </a:r>
            <a:endParaRPr lang="bg-BG" dirty="0"/>
          </a:p>
        </p:txBody>
      </p:sp>
      <p:sp>
        <p:nvSpPr>
          <p:cNvPr id="3" name="Content Placeholder 2"/>
          <p:cNvSpPr>
            <a:spLocks noGrp="1"/>
          </p:cNvSpPr>
          <p:nvPr>
            <p:ph idx="1"/>
          </p:nvPr>
        </p:nvSpPr>
        <p:spPr>
          <a:xfrm>
            <a:off x="677333" y="1796143"/>
            <a:ext cx="8711595" cy="4572000"/>
          </a:xfrm>
        </p:spPr>
        <p:txBody>
          <a:bodyPr>
            <a:normAutofit lnSpcReduction="10000"/>
          </a:bodyPr>
          <a:lstStyle/>
          <a:p>
            <a:pPr lvl="0" algn="just">
              <a:lnSpc>
                <a:spcPct val="150000"/>
              </a:lnSpc>
              <a:buClr>
                <a:srgbClr val="90C226"/>
              </a:buClr>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600" dirty="0">
                <a:solidFill>
                  <a:srgbClr val="000000"/>
                </a:solidFill>
                <a:ea typeface="Times New Roman"/>
              </a:rPr>
              <a:t>да са действително платени (т.е. да е платена цялата стойност на представените фактури или други първични счетоводни документи, включително стойността на ДДС), по банков път или в брой, не по-късно от датата на подаване на междинния/окончателния отчет по проекта от страна на бенефициента. Разходи, подкрепени с протоколи за прихващане, не се считат за допустими;</a:t>
            </a:r>
          </a:p>
          <a:p>
            <a:pPr lvl="0" algn="just">
              <a:lnSpc>
                <a:spcPct val="150000"/>
              </a:lnSpc>
              <a:buClr>
                <a:srgbClr val="90C226"/>
              </a:buClr>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600" dirty="0">
                <a:solidFill>
                  <a:srgbClr val="000000"/>
                </a:solidFill>
                <a:ea typeface="Times New Roman"/>
              </a:rPr>
              <a:t>да са отразени в счетоводната документация на бенефициента чрез отделни счетоводни аналитични сметки или в отделна счетоводна система;</a:t>
            </a:r>
          </a:p>
          <a:p>
            <a:pPr lvl="0" algn="just">
              <a:lnSpc>
                <a:spcPct val="150000"/>
              </a:lnSpc>
              <a:buClr>
                <a:srgbClr val="90C226"/>
              </a:buClr>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600" dirty="0">
                <a:solidFill>
                  <a:srgbClr val="000000"/>
                </a:solidFill>
                <a:ea typeface="Times New Roman"/>
              </a:rPr>
              <a:t>да може да се установят и проверят, да бъдат подкрепени от оригинални разходооправдателни документи;</a:t>
            </a:r>
          </a:p>
          <a:p>
            <a:pPr lvl="0" algn="just">
              <a:lnSpc>
                <a:spcPct val="150000"/>
              </a:lnSpc>
              <a:buClr>
                <a:srgbClr val="90C226"/>
              </a:buClr>
              <a:buFont typeface="Symbol"/>
              <a:buChar char=""/>
              <a:tabLst>
                <a:tab pos="457200" algn="l"/>
                <a:tab pos="581660" algn="l"/>
                <a:tab pos="685800" algn="l"/>
                <a:tab pos="800100" algn="l"/>
                <a:tab pos="91440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bg-BG" sz="1600" dirty="0">
                <a:solidFill>
                  <a:srgbClr val="000000"/>
                </a:solidFill>
                <a:ea typeface="Times New Roman"/>
              </a:rPr>
              <a:t>да са за дейности, определени и извършени под отговорността на управляващия орган и съгласно критериите за избор на операции, одобрени от Комитета за наблюдение.</a:t>
            </a:r>
          </a:p>
          <a:p>
            <a:endParaRPr lang="bg-BG" dirty="0"/>
          </a:p>
        </p:txBody>
      </p:sp>
    </p:spTree>
    <p:extLst>
      <p:ext uri="{BB962C8B-B14F-4D97-AF65-F5344CB8AC3E}">
        <p14:creationId xmlns:p14="http://schemas.microsoft.com/office/powerpoint/2010/main" val="25730166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110067"/>
            <a:ext cx="8596668" cy="6942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en-GB" dirty="0"/>
          </a:p>
        </p:txBody>
      </p:sp>
      <p:sp>
        <p:nvSpPr>
          <p:cNvPr id="3" name="Content Placeholder 2"/>
          <p:cNvSpPr>
            <a:spLocks noGrp="1"/>
          </p:cNvSpPr>
          <p:nvPr>
            <p:ph idx="1"/>
          </p:nvPr>
        </p:nvSpPr>
        <p:spPr>
          <a:xfrm>
            <a:off x="677333" y="972065"/>
            <a:ext cx="9372829" cy="5799438"/>
          </a:xfrm>
        </p:spPr>
        <p:txBody>
          <a:bodyPr>
            <a:normAutofit fontScale="25000" lnSpcReduction="20000"/>
          </a:bodyPr>
          <a:lstStyle/>
          <a:p>
            <a:pPr marL="0" lvl="0" indent="0" algn="just">
              <a:lnSpc>
                <a:spcPct val="150000"/>
              </a:lnSpc>
              <a:buNone/>
            </a:pPr>
            <a:r>
              <a:rPr lang="en-US" sz="5600" b="1" dirty="0">
                <a:solidFill>
                  <a:prstClr val="black">
                    <a:lumMod val="75000"/>
                    <a:lumOff val="25000"/>
                  </a:prstClr>
                </a:solidFill>
                <a:latin typeface="Trebuchet MS" panose="020B0603020202020204" pitchFamily="34" charset="0"/>
              </a:rPr>
              <a:t>I. </a:t>
            </a:r>
            <a:r>
              <a:rPr lang="bg-BG" sz="5600" dirty="0">
                <a:solidFill>
                  <a:srgbClr val="000000"/>
                </a:solidFill>
                <a:ea typeface="Times New Roman" panose="02020603050405020304" pitchFamily="18" charset="0"/>
              </a:rPr>
              <a:t>РАЗХОДИ ЗА ПЕРСОНАЛ</a:t>
            </a:r>
            <a:endParaRPr lang="en-US" sz="5600" dirty="0">
              <a:solidFill>
                <a:srgbClr val="000000"/>
              </a:solidFill>
              <a:ea typeface="Times New Roman" panose="02020603050405020304" pitchFamily="18" charset="0"/>
            </a:endParaRPr>
          </a:p>
          <a:p>
            <a:pPr marL="0" lvl="0" indent="0" algn="just">
              <a:lnSpc>
                <a:spcPct val="150000"/>
              </a:lnSpc>
              <a:buNone/>
            </a:pPr>
            <a:r>
              <a:rPr lang="en-US" sz="5600" dirty="0">
                <a:solidFill>
                  <a:srgbClr val="000000"/>
                </a:solidFill>
                <a:ea typeface="Times New Roman" panose="02020603050405020304" pitchFamily="18" charset="0"/>
              </a:rPr>
              <a:t>	</a:t>
            </a:r>
            <a:r>
              <a:rPr lang="bg-BG" sz="5600" dirty="0">
                <a:solidFill>
                  <a:srgbClr val="000000"/>
                </a:solidFill>
                <a:ea typeface="Times New Roman" panose="02020603050405020304" pitchFamily="18" charset="0"/>
              </a:rPr>
              <a:t>1. Разходи за възнаграждения на лица, пряко ангажирани с подготовка и осъществяване на финансираните дейности</a:t>
            </a:r>
          </a:p>
          <a:p>
            <a:pPr marL="0" lvl="0" indent="0" algn="just">
              <a:lnSpc>
                <a:spcPct val="150000"/>
              </a:lnSpc>
              <a:buNone/>
            </a:pPr>
            <a:r>
              <a:rPr lang="en-US" sz="5600" dirty="0">
                <a:solidFill>
                  <a:srgbClr val="000000"/>
                </a:solidFill>
                <a:ea typeface="Times New Roman" panose="02020603050405020304" pitchFamily="18" charset="0"/>
              </a:rPr>
              <a:t>		</a:t>
            </a:r>
            <a:r>
              <a:rPr lang="bg-BG" sz="5600" dirty="0">
                <a:solidFill>
                  <a:srgbClr val="000000"/>
                </a:solidFill>
                <a:ea typeface="Times New Roman" panose="02020603050405020304" pitchFamily="18" charset="0"/>
              </a:rPr>
              <a:t>1.1 Разходи за възнаграждения на учители/възпитатели от училищата/детските градини</a:t>
            </a:r>
          </a:p>
          <a:p>
            <a:pPr marL="0" lvl="0" indent="0" algn="just">
              <a:lnSpc>
                <a:spcPct val="150000"/>
              </a:lnSpc>
              <a:buNone/>
            </a:pPr>
            <a:r>
              <a:rPr lang="en-US" sz="5600" dirty="0">
                <a:solidFill>
                  <a:srgbClr val="000000"/>
                </a:solidFill>
                <a:ea typeface="Times New Roman" panose="02020603050405020304" pitchFamily="18" charset="0"/>
              </a:rPr>
              <a:t>		</a:t>
            </a:r>
            <a:r>
              <a:rPr lang="bg-BG" sz="5600" dirty="0">
                <a:solidFill>
                  <a:srgbClr val="000000"/>
                </a:solidFill>
                <a:ea typeface="Times New Roman" panose="02020603050405020304" pitchFamily="18" charset="0"/>
              </a:rPr>
              <a:t>1.2. Разходи за възнаграждения на експерти и/или външни консултанти</a:t>
            </a:r>
          </a:p>
          <a:p>
            <a:pPr marL="0" lvl="0" indent="0" algn="just">
              <a:lnSpc>
                <a:spcPct val="150000"/>
              </a:lnSpc>
              <a:buNone/>
            </a:pPr>
            <a:r>
              <a:rPr lang="en-US" sz="5600" dirty="0">
                <a:solidFill>
                  <a:srgbClr val="000000"/>
                </a:solidFill>
                <a:ea typeface="Times New Roman" panose="02020603050405020304" pitchFamily="18" charset="0"/>
              </a:rPr>
              <a:t>		</a:t>
            </a:r>
            <a:r>
              <a:rPr lang="bg-BG" sz="5600" dirty="0">
                <a:solidFill>
                  <a:srgbClr val="000000"/>
                </a:solidFill>
                <a:ea typeface="Times New Roman" panose="02020603050405020304" pitchFamily="18" charset="0"/>
              </a:rPr>
              <a:t>1.3. Разходи за възнаграждения на експерт административни дейности (помощен</a:t>
            </a:r>
            <a:r>
              <a:rPr lang="ru-RU" sz="5600" dirty="0">
                <a:solidFill>
                  <a:srgbClr val="000000"/>
                </a:solidFill>
                <a:ea typeface="Times New Roman" panose="02020603050405020304" pitchFamily="18" charset="0"/>
              </a:rPr>
              <a:t> и технически персонал)</a:t>
            </a:r>
          </a:p>
          <a:p>
            <a:pPr marL="0" lvl="0" indent="0" algn="just">
              <a:lnSpc>
                <a:spcPct val="150000"/>
              </a:lnSpc>
              <a:buNone/>
            </a:pPr>
            <a:r>
              <a:rPr lang="ru-RU" sz="5600" dirty="0">
                <a:solidFill>
                  <a:srgbClr val="FF0000"/>
                </a:solidFill>
                <a:ea typeface="Times New Roman" panose="02020603050405020304" pitchFamily="18" charset="0"/>
              </a:rPr>
              <a:t>ВАЖНО:</a:t>
            </a:r>
            <a:r>
              <a:rPr lang="ru-RU" sz="5600" dirty="0">
                <a:solidFill>
                  <a:srgbClr val="000000"/>
                </a:solidFill>
                <a:ea typeface="Times New Roman" panose="02020603050405020304" pitchFamily="18" charset="0"/>
              </a:rPr>
              <a:t> Основният принцип, който трябва да спазват всички бенефициенти, е едни и същи лица не могат да изпълняват едновременно функции, свързани с изпълнение и управление на проекта. </a:t>
            </a:r>
            <a:endParaRPr lang="bg-BG" sz="5600" dirty="0">
              <a:solidFill>
                <a:srgbClr val="000000"/>
              </a:solidFill>
              <a:ea typeface="Times New Roman" panose="02020603050405020304" pitchFamily="18" charset="0"/>
            </a:endParaRPr>
          </a:p>
          <a:p>
            <a:pPr marL="0" lvl="0" indent="0" algn="just">
              <a:lnSpc>
                <a:spcPct val="150000"/>
              </a:lnSpc>
              <a:buNone/>
            </a:pPr>
            <a:r>
              <a:rPr lang="en-US" sz="5600" dirty="0">
                <a:solidFill>
                  <a:srgbClr val="000000"/>
                </a:solidFill>
                <a:ea typeface="Times New Roman" panose="02020603050405020304" pitchFamily="18" charset="0"/>
              </a:rPr>
              <a:t>	</a:t>
            </a:r>
            <a:r>
              <a:rPr lang="ru-RU" sz="5600" dirty="0">
                <a:solidFill>
                  <a:srgbClr val="000000"/>
                </a:solidFill>
                <a:ea typeface="Times New Roman" panose="02020603050405020304" pitchFamily="18" charset="0"/>
              </a:rPr>
              <a:t>2. </a:t>
            </a:r>
            <a:r>
              <a:rPr lang="bg-BG" sz="5600" dirty="0">
                <a:solidFill>
                  <a:srgbClr val="000000"/>
                </a:solidFill>
                <a:ea typeface="Times New Roman" panose="02020603050405020304" pitchFamily="18" charset="0"/>
              </a:rPr>
              <a:t>Разходи за командировки (дневни, пътни и квартирни) на лицата, включени в т. 1, съгласно Наредбата за командировките в </a:t>
            </a:r>
            <a:r>
              <a:rPr lang="bg-BG" sz="5600" dirty="0">
                <a:solidFill>
                  <a:prstClr val="black">
                    <a:lumMod val="75000"/>
                    <a:lumOff val="25000"/>
                  </a:prstClr>
                </a:solidFill>
              </a:rPr>
              <a:t>страната</a:t>
            </a:r>
            <a:r>
              <a:rPr lang="ru-RU" sz="5600" dirty="0" smtClean="0">
                <a:solidFill>
                  <a:prstClr val="black">
                    <a:lumMod val="75000"/>
                    <a:lumOff val="25000"/>
                  </a:prstClr>
                </a:solidFill>
              </a:rPr>
              <a:t>.</a:t>
            </a:r>
          </a:p>
          <a:p>
            <a:pPr marL="0" indent="0" algn="just">
              <a:lnSpc>
                <a:spcPct val="150000"/>
              </a:lnSpc>
              <a:buNone/>
            </a:pPr>
            <a:r>
              <a:rPr lang="ru-RU" sz="5600" b="1" dirty="0" smtClean="0">
                <a:solidFill>
                  <a:srgbClr val="FF0000"/>
                </a:solidFill>
              </a:rPr>
              <a:t>ВАЖНО:</a:t>
            </a:r>
            <a:r>
              <a:rPr lang="ru-RU" sz="5600" b="1" dirty="0" smtClean="0">
                <a:solidFill>
                  <a:prstClr val="black">
                    <a:lumMod val="75000"/>
                    <a:lumOff val="25000"/>
                  </a:prstClr>
                </a:solidFill>
              </a:rPr>
              <a:t> </a:t>
            </a:r>
            <a:r>
              <a:rPr lang="bg-BG" sz="5600" dirty="0" smtClean="0">
                <a:solidFill>
                  <a:srgbClr val="000000"/>
                </a:solidFill>
                <a:ea typeface="Times New Roman" panose="02020603050405020304" pitchFamily="18" charset="0"/>
              </a:rPr>
              <a:t>Разходите </a:t>
            </a:r>
            <a:r>
              <a:rPr lang="bg-BG" sz="5600" dirty="0">
                <a:solidFill>
                  <a:srgbClr val="000000"/>
                </a:solidFill>
                <a:ea typeface="Times New Roman" panose="02020603050405020304" pitchFamily="18" charset="0"/>
              </a:rPr>
              <a:t>за командировки не се признават в случаите, когато е командировано лице по граждански договор. Разходите за командировката се признават за допустими само ако изрично са упоменати в договора. При липсата на подобна договореност, се прилага презумпцията, че характера на гражданския договор (предоставяне на резултат от дейност – продукт или услуга) предполага включване на всички разходи, в т. ч. и за командироване, в цената на услугата и не подлежат на отделно заплащане</a:t>
            </a:r>
            <a:r>
              <a:rPr lang="bg-BG" sz="5600" dirty="0" smtClean="0">
                <a:solidFill>
                  <a:srgbClr val="000000"/>
                </a:solidFill>
                <a:ea typeface="Times New Roman" panose="02020603050405020304" pitchFamily="18" charset="0"/>
              </a:rPr>
              <a:t>.</a:t>
            </a:r>
          </a:p>
          <a:p>
            <a:pPr marL="0" indent="0" algn="just">
              <a:lnSpc>
                <a:spcPct val="150000"/>
              </a:lnSpc>
              <a:buNone/>
            </a:pPr>
            <a:r>
              <a:rPr lang="ru-RU" sz="5600" dirty="0" smtClean="0">
                <a:solidFill>
                  <a:srgbClr val="000000"/>
                </a:solidFill>
                <a:ea typeface="Times New Roman" panose="02020603050405020304" pitchFamily="18" charset="0"/>
              </a:rPr>
              <a:t>Тук </a:t>
            </a:r>
            <a:r>
              <a:rPr lang="ru-RU" sz="5600" dirty="0">
                <a:solidFill>
                  <a:srgbClr val="000000"/>
                </a:solidFill>
                <a:ea typeface="Times New Roman" panose="02020603050405020304" pitchFamily="18" charset="0"/>
              </a:rPr>
              <a:t>не следва да се отчитат разходи свързани с транспортни услуги</a:t>
            </a:r>
          </a:p>
          <a:p>
            <a:pPr marL="0" indent="0" algn="just">
              <a:lnSpc>
                <a:spcPct val="150000"/>
              </a:lnSpc>
              <a:buNone/>
            </a:pPr>
            <a:endParaRPr lang="bg-BG" sz="5600" dirty="0">
              <a:solidFill>
                <a:srgbClr val="000000"/>
              </a:solidFill>
              <a:latin typeface="Trebuchet MS" panose="020B0603020202020204" pitchFamily="34" charset="0"/>
              <a:ea typeface="Times New Roman" panose="02020603050405020304" pitchFamily="18" charset="0"/>
            </a:endParaRPr>
          </a:p>
          <a:p>
            <a:pPr marL="0" lvl="0" indent="0" algn="just">
              <a:buClr>
                <a:srgbClr val="90C226"/>
              </a:buClr>
              <a:buNone/>
            </a:pPr>
            <a:endParaRPr lang="en-US" sz="4000" b="1" dirty="0">
              <a:solidFill>
                <a:prstClr val="black">
                  <a:lumMod val="75000"/>
                  <a:lumOff val="25000"/>
                </a:prstClr>
              </a:solidFill>
            </a:endParaRPr>
          </a:p>
          <a:p>
            <a:pPr marL="449263" indent="-449263">
              <a:lnSpc>
                <a:spcPct val="107000"/>
              </a:lnSpc>
              <a:spcAft>
                <a:spcPts val="800"/>
              </a:spcAft>
              <a:buNone/>
            </a:pPr>
            <a:r>
              <a:rPr lang="en-US" sz="1600" dirty="0">
                <a:latin typeface="Calibri" panose="020F0502020204030204" pitchFamily="34" charset="0"/>
                <a:ea typeface="Calibri" panose="020F0502020204030204" pitchFamily="34" charset="0"/>
                <a:cs typeface="Times New Roman" panose="02020603050405020304" pitchFamily="18" charset="0"/>
              </a:rPr>
              <a:t>	</a:t>
            </a:r>
            <a:r>
              <a:rPr lang="en-US" sz="1600" dirty="0" smtClean="0">
                <a:latin typeface="Calibri" panose="020F0502020204030204" pitchFamily="34" charset="0"/>
                <a:ea typeface="Calibri" panose="020F0502020204030204" pitchFamily="34" charset="0"/>
                <a:cs typeface="Times New Roman" panose="02020603050405020304" pitchFamily="18" charset="0"/>
              </a:rPr>
              <a:t>		</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6745229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bg-BG" dirty="0"/>
          </a:p>
        </p:txBody>
      </p:sp>
      <p:sp>
        <p:nvSpPr>
          <p:cNvPr id="3" name="Content Placeholder 2"/>
          <p:cNvSpPr>
            <a:spLocks noGrp="1"/>
          </p:cNvSpPr>
          <p:nvPr>
            <p:ph idx="1"/>
          </p:nvPr>
        </p:nvSpPr>
        <p:spPr>
          <a:xfrm>
            <a:off x="808237" y="1474573"/>
            <a:ext cx="8334861" cy="4451459"/>
          </a:xfrm>
        </p:spPr>
        <p:txBody>
          <a:bodyPr>
            <a:normAutofit/>
          </a:bodyPr>
          <a:lstStyle/>
          <a:p>
            <a:pPr marL="0" lvl="0" indent="0" algn="just">
              <a:buClr>
                <a:srgbClr val="90C226"/>
              </a:buClr>
              <a:buNone/>
            </a:pPr>
            <a:r>
              <a:rPr lang="en-US" sz="1600" b="1" dirty="0">
                <a:solidFill>
                  <a:prstClr val="black">
                    <a:lumMod val="75000"/>
                    <a:lumOff val="25000"/>
                  </a:prstClr>
                </a:solidFill>
              </a:rPr>
              <a:t>II. </a:t>
            </a:r>
            <a:r>
              <a:rPr lang="bg-BG" sz="1600" b="1" dirty="0">
                <a:solidFill>
                  <a:prstClr val="black">
                    <a:lumMod val="75000"/>
                    <a:lumOff val="25000"/>
                  </a:prstClr>
                </a:solidFill>
              </a:rPr>
              <a:t>РАЗХОДИ ЗА МАТЕРИАЛИ</a:t>
            </a:r>
            <a:endParaRPr lang="en-US" sz="1600" b="1" dirty="0">
              <a:solidFill>
                <a:prstClr val="black">
                  <a:lumMod val="75000"/>
                  <a:lumOff val="25000"/>
                </a:prstClr>
              </a:solidFill>
            </a:endParaRPr>
          </a:p>
          <a:p>
            <a:pPr marL="449263" lvl="0" indent="-449263" algn="just">
              <a:buClr>
                <a:srgbClr val="90C226"/>
              </a:buClr>
              <a:buNone/>
            </a:pPr>
            <a:r>
              <a:rPr lang="en-US" sz="1600" b="1" dirty="0">
                <a:solidFill>
                  <a:prstClr val="black">
                    <a:lumMod val="75000"/>
                    <a:lumOff val="25000"/>
                  </a:prstClr>
                </a:solidFill>
              </a:rPr>
              <a:t>	</a:t>
            </a:r>
            <a:r>
              <a:rPr lang="ru-RU" sz="1600" b="1" dirty="0">
                <a:solidFill>
                  <a:prstClr val="black">
                    <a:lumMod val="75000"/>
                    <a:lumOff val="25000"/>
                  </a:prstClr>
                </a:solidFill>
              </a:rPr>
              <a:t>1. </a:t>
            </a:r>
            <a:r>
              <a:rPr lang="bg-BG" sz="1600" b="1" dirty="0">
                <a:solidFill>
                  <a:prstClr val="black">
                    <a:lumMod val="75000"/>
                    <a:lumOff val="25000"/>
                  </a:prstClr>
                </a:solidFill>
              </a:rPr>
              <a:t>Разходи за закупуване на материали и консумативи, необходими за изпълнението </a:t>
            </a:r>
            <a:r>
              <a:rPr lang="ru-RU" sz="1600" b="1" dirty="0">
                <a:solidFill>
                  <a:prstClr val="black">
                    <a:lumMod val="75000"/>
                    <a:lumOff val="25000"/>
                  </a:prstClr>
                </a:solidFill>
              </a:rPr>
              <a:t>на </a:t>
            </a:r>
            <a:r>
              <a:rPr lang="bg-BG" sz="1600" b="1" dirty="0">
                <a:solidFill>
                  <a:prstClr val="black">
                    <a:lumMod val="75000"/>
                    <a:lumOff val="25000"/>
                  </a:prstClr>
                </a:solidFill>
              </a:rPr>
              <a:t>дейностите</a:t>
            </a:r>
            <a:r>
              <a:rPr lang="ru-RU" sz="1600" b="1" dirty="0">
                <a:solidFill>
                  <a:prstClr val="black">
                    <a:lumMod val="75000"/>
                    <a:lumOff val="25000"/>
                  </a:prstClr>
                </a:solidFill>
              </a:rPr>
              <a:t> по проекта, </a:t>
            </a:r>
            <a:r>
              <a:rPr lang="en-US" sz="1600" b="1" dirty="0">
                <a:solidFill>
                  <a:prstClr val="black">
                    <a:lumMod val="75000"/>
                    <a:lumOff val="25000"/>
                  </a:prstClr>
                </a:solidFill>
              </a:rPr>
              <a:t>  </a:t>
            </a:r>
            <a:r>
              <a:rPr lang="bg-BG" sz="1600" b="1" dirty="0">
                <a:solidFill>
                  <a:prstClr val="black">
                    <a:lumMod val="75000"/>
                    <a:lumOff val="25000"/>
                  </a:prstClr>
                </a:solidFill>
              </a:rPr>
              <a:t>групирани</a:t>
            </a:r>
            <a:r>
              <a:rPr lang="ru-RU" sz="1600" b="1" dirty="0">
                <a:solidFill>
                  <a:prstClr val="black">
                    <a:lumMod val="75000"/>
                    <a:lumOff val="25000"/>
                  </a:prstClr>
                </a:solidFill>
              </a:rPr>
              <a:t> по </a:t>
            </a:r>
            <a:r>
              <a:rPr lang="bg-BG" sz="1600" b="1" dirty="0">
                <a:solidFill>
                  <a:prstClr val="black">
                    <a:lumMod val="75000"/>
                    <a:lumOff val="25000"/>
                  </a:prstClr>
                </a:solidFill>
              </a:rPr>
              <a:t>следния</a:t>
            </a:r>
            <a:r>
              <a:rPr lang="ru-RU" sz="1600" b="1" dirty="0">
                <a:solidFill>
                  <a:prstClr val="black">
                    <a:lumMod val="75000"/>
                    <a:lumOff val="25000"/>
                  </a:prstClr>
                </a:solidFill>
              </a:rPr>
              <a:t> начин:</a:t>
            </a:r>
            <a:endParaRPr lang="en-US" sz="1600" b="1" dirty="0">
              <a:solidFill>
                <a:prstClr val="black">
                  <a:lumMod val="75000"/>
                  <a:lumOff val="25000"/>
                </a:prstClr>
              </a:solidFill>
            </a:endParaRPr>
          </a:p>
          <a:p>
            <a:pPr marL="0" lvl="0" indent="0" algn="just">
              <a:buClr>
                <a:srgbClr val="90C226"/>
              </a:buClr>
              <a:buNone/>
            </a:pPr>
            <a:r>
              <a:rPr lang="en-US" sz="1600" b="1" dirty="0">
                <a:solidFill>
                  <a:prstClr val="black">
                    <a:lumMod val="75000"/>
                    <a:lumOff val="25000"/>
                  </a:prstClr>
                </a:solidFill>
              </a:rPr>
              <a:t>		</a:t>
            </a:r>
            <a:r>
              <a:rPr lang="ru-RU" sz="1600" b="1" dirty="0">
                <a:solidFill>
                  <a:prstClr val="black">
                    <a:lumMod val="75000"/>
                    <a:lumOff val="25000"/>
                  </a:prstClr>
                </a:solidFill>
              </a:rPr>
              <a:t>1.1 </a:t>
            </a:r>
            <a:r>
              <a:rPr lang="bg-BG" sz="1600" b="1" dirty="0">
                <a:solidFill>
                  <a:prstClr val="black">
                    <a:lumMod val="75000"/>
                    <a:lumOff val="25000"/>
                  </a:prstClr>
                </a:solidFill>
              </a:rPr>
              <a:t>Разходи за материали</a:t>
            </a:r>
            <a:r>
              <a:rPr lang="ru-RU" sz="1600" b="1" dirty="0">
                <a:solidFill>
                  <a:prstClr val="black">
                    <a:lumMod val="75000"/>
                    <a:lumOff val="25000"/>
                  </a:prstClr>
                </a:solidFill>
              </a:rPr>
              <a:t>:</a:t>
            </a:r>
          </a:p>
          <a:p>
            <a:pPr marL="1257300" lvl="3" indent="0" algn="just">
              <a:buClr>
                <a:srgbClr val="90C226"/>
              </a:buClr>
              <a:buNone/>
            </a:pPr>
            <a:r>
              <a:rPr lang="ru-RU" sz="1600" b="1" dirty="0">
                <a:solidFill>
                  <a:prstClr val="black">
                    <a:lumMod val="75000"/>
                    <a:lumOff val="25000"/>
                  </a:prstClr>
                </a:solidFill>
              </a:rPr>
              <a:t>- </a:t>
            </a:r>
            <a:r>
              <a:rPr lang="bg-BG" sz="1600" b="1" dirty="0">
                <a:solidFill>
                  <a:prstClr val="black">
                    <a:lumMod val="75000"/>
                    <a:lumOff val="25000"/>
                  </a:prstClr>
                </a:solidFill>
              </a:rPr>
              <a:t>канцеларски и офис материали</a:t>
            </a:r>
          </a:p>
          <a:p>
            <a:pPr marL="1257300" lvl="3" indent="0" algn="just">
              <a:buClr>
                <a:srgbClr val="90C226"/>
              </a:buClr>
              <a:buNone/>
            </a:pPr>
            <a:r>
              <a:rPr lang="bg-BG" sz="1600" b="1" dirty="0">
                <a:solidFill>
                  <a:prstClr val="black">
                    <a:lumMod val="75000"/>
                    <a:lumOff val="25000"/>
                  </a:prstClr>
                </a:solidFill>
              </a:rPr>
              <a:t>- копирна хартия</a:t>
            </a:r>
          </a:p>
          <a:p>
            <a:pPr marL="1257300" lvl="3" indent="0" algn="just">
              <a:buClr>
                <a:srgbClr val="90C226"/>
              </a:buClr>
              <a:buNone/>
            </a:pPr>
            <a:r>
              <a:rPr lang="bg-BG" sz="1600" b="1" dirty="0">
                <a:solidFill>
                  <a:prstClr val="black">
                    <a:lumMod val="75000"/>
                    <a:lumOff val="25000"/>
                  </a:prstClr>
                </a:solidFill>
              </a:rPr>
              <a:t>- учебна или специализирана литература / дидактически материали</a:t>
            </a:r>
          </a:p>
          <a:p>
            <a:pPr marL="1257300" lvl="3" indent="0" algn="just">
              <a:buClr>
                <a:srgbClr val="90C226"/>
              </a:buClr>
              <a:buNone/>
            </a:pPr>
            <a:r>
              <a:rPr lang="bg-BG" sz="1600" b="1" dirty="0">
                <a:solidFill>
                  <a:prstClr val="black">
                    <a:lumMod val="75000"/>
                    <a:lumOff val="25000"/>
                  </a:prstClr>
                </a:solidFill>
              </a:rPr>
              <a:t>- учебни пособия или помагала</a:t>
            </a:r>
          </a:p>
          <a:p>
            <a:pPr marL="1257300" lvl="3" indent="0" algn="just">
              <a:buClr>
                <a:srgbClr val="90C226"/>
              </a:buClr>
              <a:buNone/>
            </a:pPr>
            <a:r>
              <a:rPr lang="bg-BG" sz="1600" b="1" dirty="0">
                <a:solidFill>
                  <a:prstClr val="black">
                    <a:lumMod val="75000"/>
                    <a:lumOff val="25000"/>
                  </a:prstClr>
                </a:solidFill>
              </a:rPr>
              <a:t>- спортни пособия</a:t>
            </a:r>
          </a:p>
          <a:p>
            <a:pPr marL="1257300" lvl="3" indent="0" algn="just">
              <a:buClr>
                <a:srgbClr val="90C226"/>
              </a:buClr>
              <a:buNone/>
            </a:pPr>
            <a:r>
              <a:rPr lang="bg-BG" sz="1600" b="1" dirty="0">
                <a:solidFill>
                  <a:prstClr val="black">
                    <a:lumMod val="75000"/>
                    <a:lumOff val="25000"/>
                  </a:prstClr>
                </a:solidFill>
              </a:rPr>
              <a:t>- оборудване и обзавеждан</a:t>
            </a:r>
            <a:r>
              <a:rPr lang="ru-RU" sz="1600" b="1" dirty="0" smtClean="0">
                <a:solidFill>
                  <a:prstClr val="black">
                    <a:lumMod val="75000"/>
                    <a:lumOff val="25000"/>
                  </a:prstClr>
                </a:solidFill>
              </a:rPr>
              <a:t>е</a:t>
            </a:r>
            <a:endParaRPr lang="en-US" sz="1600" b="1" dirty="0">
              <a:solidFill>
                <a:prstClr val="black">
                  <a:lumMod val="75000"/>
                  <a:lumOff val="25000"/>
                </a:prstClr>
              </a:solidFill>
            </a:endParaRPr>
          </a:p>
          <a:p>
            <a:pPr marL="1257300" lvl="3" indent="-360363" algn="just">
              <a:buClr>
                <a:srgbClr val="90C226"/>
              </a:buClr>
              <a:buNone/>
            </a:pPr>
            <a:r>
              <a:rPr lang="ru-RU" sz="1600" b="1" dirty="0">
                <a:solidFill>
                  <a:prstClr val="black">
                    <a:lumMod val="75000"/>
                    <a:lumOff val="25000"/>
                  </a:prstClr>
                </a:solidFill>
              </a:rPr>
              <a:t>1.2 </a:t>
            </a:r>
            <a:r>
              <a:rPr lang="bg-BG" sz="1600" b="1" dirty="0">
                <a:solidFill>
                  <a:prstClr val="black">
                    <a:lumMod val="75000"/>
                    <a:lumOff val="25000"/>
                  </a:prstClr>
                </a:solidFill>
              </a:rPr>
              <a:t>Разходи за консумативи</a:t>
            </a:r>
          </a:p>
          <a:p>
            <a:pPr marL="1257300" lvl="3" indent="-360363" algn="just">
              <a:buClr>
                <a:srgbClr val="90C226"/>
              </a:buClr>
              <a:buNone/>
            </a:pPr>
            <a:r>
              <a:rPr lang="en-US" sz="1600" b="1" dirty="0">
                <a:solidFill>
                  <a:prstClr val="black">
                    <a:lumMod val="75000"/>
                    <a:lumOff val="25000"/>
                  </a:prstClr>
                </a:solidFill>
              </a:rPr>
              <a:t>	</a:t>
            </a:r>
            <a:r>
              <a:rPr lang="bg-BG" sz="1600" b="1" dirty="0">
                <a:solidFill>
                  <a:prstClr val="black">
                    <a:lumMod val="75000"/>
                    <a:lumOff val="25000"/>
                  </a:prstClr>
                </a:solidFill>
              </a:rPr>
              <a:t>- тонер </a:t>
            </a:r>
            <a:r>
              <a:rPr lang="bg-BG" sz="1600" b="1" dirty="0" err="1">
                <a:solidFill>
                  <a:prstClr val="black">
                    <a:lumMod val="75000"/>
                    <a:lumOff val="25000"/>
                  </a:prstClr>
                </a:solidFill>
              </a:rPr>
              <a:t>касет</a:t>
            </a:r>
            <a:r>
              <a:rPr lang="ru-RU" sz="1600" b="1" dirty="0">
                <a:solidFill>
                  <a:prstClr val="black">
                    <a:lumMod val="75000"/>
                    <a:lumOff val="25000"/>
                  </a:prstClr>
                </a:solidFill>
              </a:rPr>
              <a:t>и</a:t>
            </a:r>
            <a:endParaRPr lang="bg-BG" sz="1600" dirty="0"/>
          </a:p>
        </p:txBody>
      </p:sp>
    </p:spTree>
    <p:extLst>
      <p:ext uri="{BB962C8B-B14F-4D97-AF65-F5344CB8AC3E}">
        <p14:creationId xmlns:p14="http://schemas.microsoft.com/office/powerpoint/2010/main" val="33834940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37066"/>
            <a:ext cx="8596668" cy="728133"/>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en-GB" dirty="0"/>
          </a:p>
        </p:txBody>
      </p:sp>
      <p:sp>
        <p:nvSpPr>
          <p:cNvPr id="3" name="Content Placeholder 2"/>
          <p:cNvSpPr>
            <a:spLocks noGrp="1"/>
          </p:cNvSpPr>
          <p:nvPr>
            <p:ph idx="1"/>
          </p:nvPr>
        </p:nvSpPr>
        <p:spPr>
          <a:xfrm>
            <a:off x="677334" y="965199"/>
            <a:ext cx="8596668" cy="5774268"/>
          </a:xfrm>
        </p:spPr>
        <p:txBody>
          <a:bodyPr>
            <a:normAutofit lnSpcReduction="10000"/>
          </a:bodyPr>
          <a:lstStyle/>
          <a:p>
            <a:pPr marL="0" lvl="0" indent="0">
              <a:lnSpc>
                <a:spcPct val="107000"/>
              </a:lnSpc>
              <a:spcAft>
                <a:spcPts val="800"/>
              </a:spcAft>
              <a:buClr>
                <a:srgbClr val="90C226"/>
              </a:buClr>
              <a:buNone/>
            </a:pPr>
            <a:r>
              <a:rPr lang="bg-BG" sz="1600" b="1" dirty="0">
                <a:solidFill>
                  <a:prstClr val="black">
                    <a:lumMod val="75000"/>
                    <a:lumOff val="25000"/>
                  </a:prstClr>
                </a:solidFill>
                <a:latin typeface="+mj-lt"/>
                <a:ea typeface="Calibri" panose="020F0502020204030204" pitchFamily="34" charset="0"/>
                <a:cs typeface="Times New Roman" panose="02020603050405020304" pitchFamily="18" charset="0"/>
              </a:rPr>
              <a:t>III. РАЗХОДИ ЗА УСЛУГИ</a:t>
            </a:r>
            <a:endParaRPr lang="en-GB" sz="1600" dirty="0">
              <a:solidFill>
                <a:prstClr val="black">
                  <a:lumMod val="75000"/>
                  <a:lumOff val="25000"/>
                </a:prstClr>
              </a:solidFill>
              <a:latin typeface="+mj-lt"/>
              <a:ea typeface="Calibri" panose="020F0502020204030204" pitchFamily="34" charset="0"/>
              <a:cs typeface="Times New Roman" panose="02020603050405020304" pitchFamily="18" charset="0"/>
            </a:endParaRPr>
          </a:p>
          <a:p>
            <a:pPr marL="449263" indent="-449263" algn="just">
              <a:buNone/>
            </a:pPr>
            <a:r>
              <a:rPr lang="en-US" sz="1600" dirty="0" smtClean="0">
                <a:latin typeface="+mj-lt"/>
              </a:rPr>
              <a:t>	</a:t>
            </a:r>
            <a:r>
              <a:rPr lang="bg-BG" sz="1600" dirty="0" smtClean="0">
                <a:latin typeface="+mj-lt"/>
              </a:rPr>
              <a:t>1. Разходи за наем на помещения, предвидени за ползване от целевите групи при изпълнение дейностите по проекта. Допустимо е в стойността на наема да бъдат предвидени съответните режийни разходи. Разходите за наем следва да са в съответствие с пазарните</a:t>
            </a:r>
            <a:r>
              <a:rPr lang="ru-RU" sz="1600" dirty="0" smtClean="0">
                <a:latin typeface="+mj-lt"/>
              </a:rPr>
              <a:t> </a:t>
            </a:r>
            <a:r>
              <a:rPr lang="ru-RU" sz="1600" dirty="0">
                <a:latin typeface="+mj-lt"/>
              </a:rPr>
              <a:t>нива.</a:t>
            </a:r>
          </a:p>
          <a:p>
            <a:pPr marL="0" indent="0" algn="just">
              <a:buNone/>
            </a:pPr>
            <a:r>
              <a:rPr lang="en-US" sz="1600" dirty="0" smtClean="0">
                <a:latin typeface="+mj-lt"/>
              </a:rPr>
              <a:t>	</a:t>
            </a:r>
            <a:r>
              <a:rPr lang="ru-RU" sz="1600" dirty="0" smtClean="0">
                <a:latin typeface="+mj-lt"/>
              </a:rPr>
              <a:t>2</a:t>
            </a:r>
            <a:r>
              <a:rPr lang="ru-RU" sz="1600" dirty="0">
                <a:latin typeface="+mj-lt"/>
              </a:rPr>
              <a:t>. </a:t>
            </a:r>
            <a:r>
              <a:rPr lang="bg-BG" sz="1600" dirty="0" smtClean="0">
                <a:latin typeface="+mj-lt"/>
              </a:rPr>
              <a:t>Разходи за организирани транспортни услуги.</a:t>
            </a:r>
          </a:p>
          <a:p>
            <a:pPr marL="0" indent="0" algn="just">
              <a:buNone/>
            </a:pPr>
            <a:r>
              <a:rPr lang="en-US" sz="1600" dirty="0" smtClean="0">
                <a:latin typeface="+mj-lt"/>
              </a:rPr>
              <a:t>	</a:t>
            </a:r>
            <a:r>
              <a:rPr lang="ru-RU" sz="1600" dirty="0" smtClean="0">
                <a:latin typeface="+mj-lt"/>
              </a:rPr>
              <a:t>3</a:t>
            </a:r>
            <a:r>
              <a:rPr lang="ru-RU" sz="1600" dirty="0">
                <a:latin typeface="+mj-lt"/>
              </a:rPr>
              <a:t>. </a:t>
            </a:r>
            <a:r>
              <a:rPr lang="bg-BG" sz="1600" dirty="0" smtClean="0">
                <a:latin typeface="+mj-lt"/>
              </a:rPr>
              <a:t>Разходи за застраховки на участниците в дейности по проекта</a:t>
            </a:r>
            <a:r>
              <a:rPr lang="ru-RU" sz="1600" dirty="0" smtClean="0">
                <a:latin typeface="+mj-lt"/>
              </a:rPr>
              <a:t>.</a:t>
            </a:r>
            <a:endParaRPr lang="ru-RU" sz="1600" dirty="0">
              <a:latin typeface="+mj-lt"/>
            </a:endParaRPr>
          </a:p>
          <a:p>
            <a:pPr marL="0" indent="0" algn="just">
              <a:buNone/>
            </a:pPr>
            <a:r>
              <a:rPr lang="en-US" sz="1600" dirty="0" smtClean="0">
                <a:latin typeface="+mj-lt"/>
              </a:rPr>
              <a:t>	</a:t>
            </a:r>
            <a:r>
              <a:rPr lang="ru-RU" sz="1600" dirty="0" smtClean="0">
                <a:latin typeface="+mj-lt"/>
              </a:rPr>
              <a:t>4</a:t>
            </a:r>
            <a:r>
              <a:rPr lang="ru-RU" sz="1600" dirty="0">
                <a:latin typeface="+mj-lt"/>
              </a:rPr>
              <a:t>. </a:t>
            </a:r>
            <a:r>
              <a:rPr lang="bg-BG" sz="1600" dirty="0" smtClean="0">
                <a:latin typeface="+mj-lt"/>
              </a:rPr>
              <a:t>Разходи за експертизи, проучвания, изследвания</a:t>
            </a:r>
            <a:r>
              <a:rPr lang="ru-RU" sz="1600" dirty="0" smtClean="0">
                <a:latin typeface="+mj-lt"/>
              </a:rPr>
              <a:t>.</a:t>
            </a:r>
            <a:endParaRPr lang="ru-RU" sz="1600" dirty="0">
              <a:latin typeface="+mj-lt"/>
            </a:endParaRPr>
          </a:p>
          <a:p>
            <a:pPr marL="449263" indent="-449263" algn="just">
              <a:buNone/>
            </a:pPr>
            <a:r>
              <a:rPr lang="en-US" sz="1600" dirty="0" smtClean="0">
                <a:latin typeface="+mj-lt"/>
              </a:rPr>
              <a:t>	</a:t>
            </a:r>
            <a:r>
              <a:rPr lang="ru-RU" sz="1600" dirty="0" smtClean="0">
                <a:latin typeface="+mj-lt"/>
              </a:rPr>
              <a:t>5</a:t>
            </a:r>
            <a:r>
              <a:rPr lang="ru-RU" sz="1600" dirty="0">
                <a:latin typeface="+mj-lt"/>
              </a:rPr>
              <a:t>. </a:t>
            </a:r>
            <a:r>
              <a:rPr lang="bg-BG" sz="1600" dirty="0" smtClean="0">
                <a:latin typeface="+mj-lt"/>
              </a:rPr>
              <a:t>Режийни  разходи – разходи за телекомуникационни услуги (телефонни услуги и интернет), електроенергия, отопление, вода, почистване на помещенията, предвидени за използване при осъществяване дейностите по проекта, при условие, че не са включени в разходите </a:t>
            </a:r>
            <a:r>
              <a:rPr lang="ru-RU" sz="1600" dirty="0" smtClean="0">
                <a:latin typeface="+mj-lt"/>
              </a:rPr>
              <a:t>за </a:t>
            </a:r>
            <a:r>
              <a:rPr lang="ru-RU" sz="1600" dirty="0">
                <a:latin typeface="+mj-lt"/>
              </a:rPr>
              <a:t>наем</a:t>
            </a:r>
            <a:r>
              <a:rPr lang="ru-RU" sz="1600" dirty="0" smtClean="0">
                <a:latin typeface="+mj-lt"/>
              </a:rPr>
              <a:t>.</a:t>
            </a:r>
            <a:endParaRPr lang="en-GB" sz="1600" dirty="0" smtClean="0">
              <a:latin typeface="+mj-lt"/>
            </a:endParaRPr>
          </a:p>
          <a:p>
            <a:pPr marL="449263" indent="-449263" algn="just">
              <a:buNone/>
            </a:pPr>
            <a:r>
              <a:rPr lang="en-GB" sz="1600" dirty="0">
                <a:latin typeface="+mj-lt"/>
              </a:rPr>
              <a:t>	</a:t>
            </a:r>
            <a:r>
              <a:rPr lang="en-GB" dirty="0" smtClean="0"/>
              <a:t>6. </a:t>
            </a:r>
            <a:r>
              <a:rPr lang="ru-RU" dirty="0" smtClean="0"/>
              <a:t>Разходи за информация, публичност и визуализация</a:t>
            </a:r>
            <a:r>
              <a:rPr lang="en-GB" dirty="0" smtClean="0"/>
              <a:t> - p</a:t>
            </a:r>
            <a:r>
              <a:rPr lang="ru-RU" dirty="0" smtClean="0"/>
              <a:t>азходи </a:t>
            </a:r>
            <a:r>
              <a:rPr lang="ru-RU" dirty="0"/>
              <a:t>за подготовка и реализация на публикации, изготвяне на табели, брошури, стикери за обозначаване на закупените активи, листовки и др., както и организирането и провеждането на конференции и семинари, свързани с информация, публичност и визуализация.</a:t>
            </a:r>
          </a:p>
          <a:p>
            <a:pPr marL="449263" indent="-449263" algn="just">
              <a:buNone/>
            </a:pPr>
            <a:r>
              <a:rPr lang="ru-RU" sz="1600" b="1" dirty="0">
                <a:solidFill>
                  <a:srgbClr val="FF0000"/>
                </a:solidFill>
                <a:latin typeface="+mj-lt"/>
              </a:rPr>
              <a:t>ВАЖНО</a:t>
            </a:r>
            <a:r>
              <a:rPr lang="ru-RU" sz="1600" dirty="0">
                <a:latin typeface="+mj-lt"/>
              </a:rPr>
              <a:t>: Разходите за информация, публичност и визуализация не трябва да надвишават 1 % от общите допустими разходи по проекта при стойност на БФП по-голяма или равна на 195 583 лв. или 2 % при стойност на БФП под 195 583 лв.</a:t>
            </a:r>
          </a:p>
          <a:p>
            <a:pPr marL="449263" indent="-449263" algn="just">
              <a:buNone/>
            </a:pPr>
            <a:endParaRPr lang="ru-RU" sz="1600" dirty="0">
              <a:latin typeface="+mj-lt"/>
            </a:endParaRPr>
          </a:p>
        </p:txBody>
      </p:sp>
    </p:spTree>
    <p:extLst>
      <p:ext uri="{BB962C8B-B14F-4D97-AF65-F5344CB8AC3E}">
        <p14:creationId xmlns:p14="http://schemas.microsoft.com/office/powerpoint/2010/main" val="11768702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35466"/>
            <a:ext cx="8596668" cy="6942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en-GB" dirty="0"/>
          </a:p>
        </p:txBody>
      </p:sp>
      <p:sp>
        <p:nvSpPr>
          <p:cNvPr id="3" name="Content Placeholder 2"/>
          <p:cNvSpPr>
            <a:spLocks noGrp="1"/>
          </p:cNvSpPr>
          <p:nvPr>
            <p:ph idx="1"/>
          </p:nvPr>
        </p:nvSpPr>
        <p:spPr>
          <a:xfrm>
            <a:off x="677334" y="829733"/>
            <a:ext cx="8596668" cy="5926667"/>
          </a:xfrm>
        </p:spPr>
        <p:txBody>
          <a:bodyPr>
            <a:normAutofit/>
          </a:bodyPr>
          <a:lstStyle/>
          <a:p>
            <a:pPr marL="0" lvl="0" indent="0" algn="just">
              <a:lnSpc>
                <a:spcPct val="107000"/>
              </a:lnSpc>
              <a:spcAft>
                <a:spcPts val="800"/>
              </a:spcAft>
              <a:buClr>
                <a:srgbClr val="90C226"/>
              </a:buClr>
              <a:buNone/>
            </a:pPr>
            <a:r>
              <a:rPr lang="bg-BG" sz="1600" b="1" dirty="0">
                <a:solidFill>
                  <a:prstClr val="black">
                    <a:lumMod val="75000"/>
                    <a:lumOff val="25000"/>
                  </a:prstClr>
                </a:solidFill>
                <a:ea typeface="Calibri" panose="020F0502020204030204" pitchFamily="34" charset="0"/>
                <a:cs typeface="Times New Roman" panose="02020603050405020304" pitchFamily="18" charset="0"/>
              </a:rPr>
              <a:t>IV. РАЗХОДИ ЗА ПРОВЕЖДАНЕ И УЧАСТИЕ В </a:t>
            </a:r>
            <a:r>
              <a:rPr lang="bg-BG" sz="1600" b="1" dirty="0" smtClean="0">
                <a:solidFill>
                  <a:prstClr val="black">
                    <a:lumMod val="75000"/>
                    <a:lumOff val="25000"/>
                  </a:prstClr>
                </a:solidFill>
                <a:ea typeface="Calibri" panose="020F0502020204030204" pitchFamily="34" charset="0"/>
                <a:cs typeface="Times New Roman" panose="02020603050405020304" pitchFamily="18" charset="0"/>
              </a:rPr>
              <a:t>МЕРОПРИЯТИЯ</a:t>
            </a:r>
            <a:endParaRPr lang="en-US" sz="1600" b="1" dirty="0" smtClean="0">
              <a:solidFill>
                <a:prstClr val="black">
                  <a:lumMod val="75000"/>
                  <a:lumOff val="25000"/>
                </a:prstClr>
              </a:solidFill>
              <a:ea typeface="Calibri" panose="020F0502020204030204" pitchFamily="34" charset="0"/>
              <a:cs typeface="Times New Roman" panose="02020603050405020304" pitchFamily="18" charset="0"/>
            </a:endParaRPr>
          </a:p>
          <a:p>
            <a:pPr marL="449263" lvl="0" indent="-449263" algn="just">
              <a:lnSpc>
                <a:spcPct val="107000"/>
              </a:lnSpc>
              <a:spcAft>
                <a:spcPts val="800"/>
              </a:spcAft>
              <a:buClr>
                <a:srgbClr val="90C226"/>
              </a:buClr>
              <a:buNone/>
            </a:pPr>
            <a:r>
              <a:rPr lang="en-US" sz="1600" b="1" dirty="0">
                <a:solidFill>
                  <a:prstClr val="black">
                    <a:lumMod val="75000"/>
                    <a:lumOff val="25000"/>
                  </a:prstClr>
                </a:solidFill>
                <a:ea typeface="Calibri" panose="020F0502020204030204" pitchFamily="34" charset="0"/>
                <a:cs typeface="Times New Roman" panose="02020603050405020304" pitchFamily="18" charset="0"/>
              </a:rPr>
              <a:t>	</a:t>
            </a:r>
            <a:r>
              <a:rPr lang="en-US" sz="1600" dirty="0" smtClean="0">
                <a:solidFill>
                  <a:prstClr val="black">
                    <a:lumMod val="75000"/>
                    <a:lumOff val="25000"/>
                  </a:prstClr>
                </a:solidFill>
                <a:ea typeface="Calibri" panose="020F0502020204030204" pitchFamily="34" charset="0"/>
                <a:cs typeface="Times New Roman" panose="02020603050405020304" pitchFamily="18" charset="0"/>
              </a:rPr>
              <a:t>1. </a:t>
            </a:r>
            <a:r>
              <a:rPr lang="bg-BG" sz="1600" dirty="0" smtClean="0">
                <a:solidFill>
                  <a:prstClr val="black">
                    <a:lumMod val="75000"/>
                    <a:lumOff val="25000"/>
                  </a:prstClr>
                </a:solidFill>
                <a:ea typeface="Calibri" panose="020F0502020204030204" pitchFamily="34" charset="0"/>
                <a:cs typeface="Times New Roman" panose="02020603050405020304" pitchFamily="18" charset="0"/>
              </a:rPr>
              <a:t>Тук се включват разходи за провеждане и участие в конференции, семинари, обучения, работни срещи, кръгли маси</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ru-RU" sz="1600" dirty="0">
              <a:solidFill>
                <a:prstClr val="black">
                  <a:lumMod val="75000"/>
                  <a:lumOff val="25000"/>
                </a:prstClr>
              </a:solidFill>
              <a:ea typeface="Calibri" panose="020F0502020204030204" pitchFamily="34" charset="0"/>
              <a:cs typeface="Times New Roman" panose="02020603050405020304" pitchFamily="18" charset="0"/>
            </a:endParaRPr>
          </a:p>
          <a:p>
            <a:pPr marL="449263" lvl="0" indent="-449263" algn="just">
              <a:lnSpc>
                <a:spcPct val="107000"/>
              </a:lnSpc>
              <a:spcAft>
                <a:spcPts val="800"/>
              </a:spcAft>
              <a:buClr>
                <a:srgbClr val="90C226"/>
              </a:buClr>
              <a:buNone/>
            </a:pPr>
            <a:r>
              <a:rPr lang="en-US" sz="1600" dirty="0" smtClean="0">
                <a:solidFill>
                  <a:prstClr val="black">
                    <a:lumMod val="75000"/>
                    <a:lumOff val="25000"/>
                  </a:prstClr>
                </a:solidFill>
                <a:ea typeface="Calibri" panose="020F0502020204030204" pitchFamily="34" charset="0"/>
                <a:cs typeface="Times New Roman" panose="02020603050405020304" pitchFamily="18" charset="0"/>
              </a:rPr>
              <a:t>	2</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 </a:t>
            </a:r>
            <a:r>
              <a:rPr lang="bg-BG" sz="1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провеждане на мероприятия за лицата от целевата група и ученици, които не са представители на етнически малцинствени групи и/или търсещи или получили международна закрила </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ru-RU" sz="1600" dirty="0">
              <a:solidFill>
                <a:prstClr val="black">
                  <a:lumMod val="75000"/>
                  <a:lumOff val="25000"/>
                </a:prstClr>
              </a:solidFill>
              <a:ea typeface="Calibri" panose="020F0502020204030204" pitchFamily="34" charset="0"/>
              <a:cs typeface="Times New Roman" panose="02020603050405020304" pitchFamily="18" charset="0"/>
            </a:endParaRPr>
          </a:p>
          <a:p>
            <a:pPr marL="449263" lvl="0" indent="-449263" algn="just">
              <a:lnSpc>
                <a:spcPct val="107000"/>
              </a:lnSpc>
              <a:spcAft>
                <a:spcPts val="800"/>
              </a:spcAft>
              <a:buClr>
                <a:srgbClr val="90C226"/>
              </a:buClr>
              <a:buNone/>
            </a:pPr>
            <a:r>
              <a:rPr lang="en-US" sz="1600" dirty="0" smtClean="0">
                <a:solidFill>
                  <a:prstClr val="black">
                    <a:lumMod val="75000"/>
                    <a:lumOff val="25000"/>
                  </a:prstClr>
                </a:solidFill>
                <a:ea typeface="Calibri" panose="020F0502020204030204" pitchFamily="34" charset="0"/>
                <a:cs typeface="Times New Roman" panose="02020603050405020304" pitchFamily="18" charset="0"/>
              </a:rPr>
              <a:t>	</a:t>
            </a:r>
            <a:r>
              <a:rPr lang="en-US" sz="1600" dirty="0">
                <a:solidFill>
                  <a:prstClr val="black">
                    <a:lumMod val="75000"/>
                    <a:lumOff val="25000"/>
                  </a:prstClr>
                </a:solidFill>
                <a:ea typeface="Calibri" panose="020F0502020204030204" pitchFamily="34" charset="0"/>
                <a:cs typeface="Times New Roman" panose="02020603050405020304" pitchFamily="18" charset="0"/>
              </a:rPr>
              <a:t>3</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 </a:t>
            </a:r>
            <a:r>
              <a:rPr lang="bg-BG" sz="1600" dirty="0" smtClean="0">
                <a:solidFill>
                  <a:prstClr val="black">
                    <a:lumMod val="75000"/>
                    <a:lumOff val="25000"/>
                  </a:prstClr>
                </a:solidFill>
                <a:ea typeface="Calibri" panose="020F0502020204030204" pitchFamily="34" charset="0"/>
                <a:cs typeface="Times New Roman" panose="02020603050405020304" pitchFamily="18" charset="0"/>
              </a:rPr>
              <a:t>Разходи за участие в мероприятия на лица от целевата група и ученици, които не са представители на етнически малцинствени групи и/или търсещи или получили международна закрила</a:t>
            </a:r>
            <a:r>
              <a:rPr lang="ru-RU" sz="1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ru-RU" sz="1600" dirty="0">
              <a:solidFill>
                <a:prstClr val="black">
                  <a:lumMod val="75000"/>
                  <a:lumOff val="25000"/>
                </a:prstClr>
              </a:solidFill>
              <a:ea typeface="Calibri" panose="020F0502020204030204" pitchFamily="34" charset="0"/>
              <a:cs typeface="Times New Roman" panose="02020603050405020304" pitchFamily="18" charset="0"/>
            </a:endParaRPr>
          </a:p>
          <a:p>
            <a:pPr marL="449263" indent="-449263" algn="just">
              <a:buNone/>
            </a:pPr>
            <a:endParaRPr lang="bg-BG" sz="1600" b="1" dirty="0" smtClean="0">
              <a:solidFill>
                <a:srgbClr val="FF000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7859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26533"/>
          </a:xfrm>
        </p:spPr>
        <p:txBody>
          <a:bodyPr>
            <a:normAutofit fontScale="90000"/>
          </a:bodyPr>
          <a:lstStyle/>
          <a:p>
            <a:pPr algn="ctr"/>
            <a:r>
              <a:rPr lang="bg-BG" b="1" dirty="0" smtClean="0">
                <a:solidFill>
                  <a:schemeClr val="accent2">
                    <a:lumMod val="75000"/>
                  </a:schemeClr>
                </a:solidFill>
                <a:effectLst>
                  <a:outerShdw blurRad="38100" dist="38100" dir="2700000" algn="tl">
                    <a:srgbClr val="000000">
                      <a:alpha val="43137"/>
                    </a:srgbClr>
                  </a:outerShdw>
                </a:effectLst>
              </a:rPr>
              <a:t>ЦЕЛ НА ПРОЦЕДУРАТА</a:t>
            </a:r>
            <a:endParaRPr lang="en-GB"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236133"/>
            <a:ext cx="8596668" cy="5384800"/>
          </a:xfrm>
        </p:spPr>
        <p:txBody>
          <a:bodyPr>
            <a:normAutofit/>
          </a:bodyPr>
          <a:lstStyle/>
          <a:p>
            <a:pPr marL="0" indent="0" algn="just">
              <a:buNone/>
            </a:pPr>
            <a:endParaRPr lang="bg-BG" sz="3200" dirty="0" smtClean="0"/>
          </a:p>
          <a:p>
            <a:pPr marL="0" indent="0" algn="just">
              <a:buNone/>
            </a:pPr>
            <a:r>
              <a:rPr lang="bg-BG" sz="3200" dirty="0" smtClean="0">
                <a:effectLst>
                  <a:outerShdw blurRad="38100" dist="38100" dir="2700000" algn="tl">
                    <a:srgbClr val="000000">
                      <a:alpha val="43137"/>
                    </a:srgbClr>
                  </a:outerShdw>
                </a:effectLst>
              </a:rPr>
              <a:t>Целта на процедурата е да подпомогне учениците, произхождащи от етническите малцинства и/или търсещи или получили международна закрила, да се изградят като пълноценни граждани и да постигнат успешна  професионална, социална и творческа реализация</a:t>
            </a:r>
            <a:endParaRPr lang="bg-BG"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431401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20133"/>
            <a:ext cx="8596668" cy="677333"/>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разходи</a:t>
            </a:r>
            <a:endParaRPr lang="en-GB" dirty="0"/>
          </a:p>
        </p:txBody>
      </p:sp>
      <p:sp>
        <p:nvSpPr>
          <p:cNvPr id="3" name="Content Placeholder 2"/>
          <p:cNvSpPr>
            <a:spLocks noGrp="1"/>
          </p:cNvSpPr>
          <p:nvPr>
            <p:ph idx="1"/>
          </p:nvPr>
        </p:nvSpPr>
        <p:spPr>
          <a:xfrm>
            <a:off x="677334" y="999067"/>
            <a:ext cx="8596668" cy="5715000"/>
          </a:xfrm>
        </p:spPr>
        <p:txBody>
          <a:bodyPr>
            <a:normAutofit fontScale="25000" lnSpcReduction="20000"/>
          </a:bodyPr>
          <a:lstStyle/>
          <a:p>
            <a:pPr marL="0" lvl="0" indent="0" algn="just">
              <a:lnSpc>
                <a:spcPct val="107000"/>
              </a:lnSpc>
              <a:spcAft>
                <a:spcPts val="800"/>
              </a:spcAft>
              <a:buClr>
                <a:srgbClr val="90C226"/>
              </a:buClr>
              <a:buNone/>
            </a:pPr>
            <a:r>
              <a:rPr lang="bg-BG" sz="5600" b="1" dirty="0" smtClean="0">
                <a:solidFill>
                  <a:prstClr val="black">
                    <a:lumMod val="75000"/>
                    <a:lumOff val="25000"/>
                  </a:prstClr>
                </a:solidFill>
                <a:ea typeface="Calibri" panose="020F0502020204030204" pitchFamily="34" charset="0"/>
                <a:cs typeface="Times New Roman" panose="02020603050405020304" pitchFamily="18" charset="0"/>
              </a:rPr>
              <a:t>V. НЕПРЕКИ РАЗХОДИ</a:t>
            </a:r>
            <a:endParaRPr lang="en-GB" sz="5600" b="1" dirty="0" smtClean="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en-GB" sz="5600" b="1" dirty="0">
                <a:solidFill>
                  <a:prstClr val="black">
                    <a:lumMod val="75000"/>
                    <a:lumOff val="25000"/>
                  </a:prstClr>
                </a:solidFill>
                <a:ea typeface="Calibri" panose="020F0502020204030204" pitchFamily="34" charset="0"/>
                <a:cs typeface="Times New Roman" panose="02020603050405020304" pitchFamily="18" charset="0"/>
              </a:rPr>
              <a:t>	</a:t>
            </a:r>
            <a:r>
              <a:rPr lang="en-GB" sz="5600" dirty="0" smtClean="0">
                <a:solidFill>
                  <a:prstClr val="black">
                    <a:lumMod val="75000"/>
                    <a:lumOff val="25000"/>
                  </a:prstClr>
                </a:solidFill>
                <a:ea typeface="Calibri" panose="020F0502020204030204" pitchFamily="34" charset="0"/>
                <a:cs typeface="Times New Roman" panose="02020603050405020304" pitchFamily="18" charset="0"/>
              </a:rPr>
              <a:t>1. </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организация и управление</a:t>
            </a:r>
            <a:endParaRPr lang="bg-BG" sz="5600" dirty="0" smtClean="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bg-BG" sz="5600" b="1"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1.1. Разходи за възнаграждения на персонала по администриране на проекта.</a:t>
            </a:r>
          </a:p>
          <a:p>
            <a:pPr marL="0" lvl="0" indent="0" algn="just">
              <a:lnSpc>
                <a:spcPct val="107000"/>
              </a:lnSpc>
              <a:spcAft>
                <a:spcPts val="800"/>
              </a:spcAft>
              <a:buClr>
                <a:srgbClr val="90C226"/>
              </a:buClr>
              <a:buNone/>
            </a:pPr>
            <a:r>
              <a:rPr lang="ru-RU" sz="5600" dirty="0">
                <a:solidFill>
                  <a:srgbClr val="FF0000"/>
                </a:solidFill>
                <a:ea typeface="Calibri" panose="020F0502020204030204" pitchFamily="34" charset="0"/>
                <a:cs typeface="Times New Roman" panose="02020603050405020304" pitchFamily="18" charset="0"/>
              </a:rPr>
              <a:t>ВАЖНО:</a:t>
            </a:r>
            <a:r>
              <a:rPr lang="ru-RU" sz="5600" dirty="0">
                <a:solidFill>
                  <a:prstClr val="black">
                    <a:lumMod val="75000"/>
                    <a:lumOff val="25000"/>
                  </a:prstClr>
                </a:solidFill>
                <a:ea typeface="Calibri" panose="020F0502020204030204" pitchFamily="34" charset="0"/>
                <a:cs typeface="Times New Roman" panose="02020603050405020304" pitchFamily="18" charset="0"/>
              </a:rPr>
              <a:t> Основният принцип, който трябва да спазват всички бенефициенти, е едни и същи лица не могат да изпълняват едновременно функции, свързани с изпълнение и управление на проекта. </a:t>
            </a:r>
            <a:endParaRPr lang="ru-RU" sz="5600" dirty="0" smtClean="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Член на екипа за организация и управление, който е нает за работа в установеното работно време, не може да сключи допълнителен договор за същите задължения, които да бъдат изпълнявани извън установеното работно време.</a:t>
            </a:r>
            <a:endParaRPr lang="bg-BG" sz="5600" dirty="0" smtClean="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1.2</a:t>
            </a: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командировки </a:t>
            </a:r>
            <a:r>
              <a:rPr lang="bg-BG" sz="5600" dirty="0">
                <a:solidFill>
                  <a:prstClr val="black">
                    <a:lumMod val="75000"/>
                    <a:lumOff val="25000"/>
                  </a:prstClr>
                </a:solidFill>
                <a:ea typeface="Calibri" panose="020F0502020204030204" pitchFamily="34" charset="0"/>
                <a:cs typeface="Times New Roman" panose="02020603050405020304" pitchFamily="18" charset="0"/>
              </a:rPr>
              <a:t>на персонала по администриране на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проекта.</a:t>
            </a:r>
          </a:p>
          <a:p>
            <a:pPr marL="0" lvl="0" indent="0" algn="just">
              <a:lnSpc>
                <a:spcPct val="107000"/>
              </a:lnSpc>
              <a:spcAft>
                <a:spcPts val="800"/>
              </a:spcAft>
              <a:buClr>
                <a:srgbClr val="90C226"/>
              </a:buClr>
              <a:buNone/>
            </a:pPr>
            <a:r>
              <a:rPr lang="ru-RU" sz="5600" dirty="0">
                <a:solidFill>
                  <a:srgbClr val="FF0000"/>
                </a:solidFill>
                <a:ea typeface="Calibri" panose="020F0502020204030204" pitchFamily="34" charset="0"/>
                <a:cs typeface="Times New Roman" panose="02020603050405020304" pitchFamily="18" charset="0"/>
              </a:rPr>
              <a:t>ВАЖНО: </a:t>
            </a:r>
            <a:r>
              <a:rPr lang="ru-RU" sz="5600" dirty="0">
                <a:solidFill>
                  <a:prstClr val="black">
                    <a:lumMod val="75000"/>
                    <a:lumOff val="25000"/>
                  </a:prstClr>
                </a:solidFill>
                <a:ea typeface="Calibri" panose="020F0502020204030204" pitchFamily="34" charset="0"/>
                <a:cs typeface="Times New Roman" panose="02020603050405020304" pitchFamily="18" charset="0"/>
              </a:rPr>
              <a:t>Разходите за командировки не се признават в случаите, когато е командировано лице по граждански договор. Разходите за командировката се признават за допустими само ако изрично са упоменати в договора. При липсата на подобна договореност, се прилага презумпцията, че характера на гражданския договор (предоставяне на резултат от дейност – продукт или услуга) предполага включване на всички разходи, в т. ч. и за командироване, в цената на услугата и не подлежат на отделно заплащане</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bg-BG" sz="5600" dirty="0" smtClean="0">
              <a:solidFill>
                <a:prstClr val="black">
                  <a:lumMod val="75000"/>
                  <a:lumOff val="25000"/>
                </a:prstClr>
              </a:solidFill>
              <a:ea typeface="Calibri" panose="020F0502020204030204" pitchFamily="34" charset="0"/>
              <a:cs typeface="Times New Roman" panose="02020603050405020304" pitchFamily="18" charset="0"/>
            </a:endParaRPr>
          </a:p>
          <a:p>
            <a:pPr marL="449263" lvl="0" indent="-449263" algn="just">
              <a:lnSpc>
                <a:spcPct val="107000"/>
              </a:lnSpc>
              <a:spcAft>
                <a:spcPts val="800"/>
              </a:spcAft>
              <a:buClr>
                <a:srgbClr val="90C226"/>
              </a:buClr>
              <a:buNone/>
            </a:pP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1.3</a:t>
            </a: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материали и консумативи, необходими за администрирането на проекта</a:t>
            </a:r>
          </a:p>
          <a:p>
            <a:pPr marL="449263" lvl="0" indent="-449263" algn="just">
              <a:lnSpc>
                <a:spcPct val="107000"/>
              </a:lnSpc>
              <a:spcAft>
                <a:spcPts val="800"/>
              </a:spcAft>
              <a:buClr>
                <a:srgbClr val="90C226"/>
              </a:buClr>
              <a:buNone/>
            </a:pP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1.4</a:t>
            </a: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Режийни разходи: за електроенергия, отопление, вода, комуникационни услуги (телефонни услуги и интернет), почистване на помещенията, използвани за администриране на проектните дейности</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a:t>
            </a:r>
            <a:endParaRPr lang="ru-RU" sz="5600" dirty="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1.5</a:t>
            </a:r>
            <a:r>
              <a:rPr lang="ru-RU" sz="5600" dirty="0">
                <a:solidFill>
                  <a:prstClr val="black">
                    <a:lumMod val="75000"/>
                    <a:lumOff val="25000"/>
                  </a:prstClr>
                </a:solidFill>
                <a:ea typeface="Calibri" panose="020F0502020204030204" pitchFamily="34" charset="0"/>
                <a:cs typeface="Times New Roman" panose="02020603050405020304" pitchFamily="18" charset="0"/>
              </a:rPr>
              <a:t>. </a:t>
            </a:r>
            <a:r>
              <a:rPr lang="bg-BG" sz="5600" dirty="0" smtClean="0">
                <a:solidFill>
                  <a:prstClr val="black">
                    <a:lumMod val="75000"/>
                    <a:lumOff val="25000"/>
                  </a:prstClr>
                </a:solidFill>
                <a:ea typeface="Calibri" panose="020F0502020204030204" pitchFamily="34" charset="0"/>
                <a:cs typeface="Times New Roman" panose="02020603050405020304" pitchFamily="18" charset="0"/>
              </a:rPr>
              <a:t>Разходи за наем</a:t>
            </a:r>
            <a:r>
              <a:rPr lang="ru-RU" sz="5600" dirty="0" smtClean="0">
                <a:solidFill>
                  <a:prstClr val="black">
                    <a:lumMod val="75000"/>
                    <a:lumOff val="25000"/>
                  </a:prstClr>
                </a:solidFill>
                <a:ea typeface="Calibri" panose="020F0502020204030204" pitchFamily="34" charset="0"/>
                <a:cs typeface="Times New Roman" panose="02020603050405020304" pitchFamily="18" charset="0"/>
              </a:rPr>
              <a:t>. </a:t>
            </a:r>
            <a:endParaRPr lang="ru-RU" sz="5600" dirty="0">
              <a:solidFill>
                <a:prstClr val="black">
                  <a:lumMod val="75000"/>
                  <a:lumOff val="25000"/>
                </a:prstClr>
              </a:solidFill>
              <a:ea typeface="Calibri" panose="020F0502020204030204" pitchFamily="34" charset="0"/>
              <a:cs typeface="Times New Roman" panose="02020603050405020304" pitchFamily="18" charset="0"/>
            </a:endParaRPr>
          </a:p>
          <a:p>
            <a:pPr marL="0" lvl="0" indent="0" algn="just">
              <a:lnSpc>
                <a:spcPct val="107000"/>
              </a:lnSpc>
              <a:spcAft>
                <a:spcPts val="800"/>
              </a:spcAft>
              <a:buClr>
                <a:srgbClr val="90C226"/>
              </a:buClr>
              <a:buNone/>
            </a:pPr>
            <a:endParaRPr lang="en-GB" sz="1500" dirty="0">
              <a:solidFill>
                <a:prstClr val="black">
                  <a:lumMod val="75000"/>
                  <a:lumOff val="25000"/>
                </a:prstClr>
              </a:solidFill>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10634414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13266"/>
            <a:ext cx="8596668" cy="7196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Недопустими разходи</a:t>
            </a:r>
            <a:endParaRPr lang="en-GB" dirty="0"/>
          </a:p>
        </p:txBody>
      </p:sp>
      <p:sp>
        <p:nvSpPr>
          <p:cNvPr id="3" name="Content Placeholder 2"/>
          <p:cNvSpPr>
            <a:spLocks noGrp="1"/>
          </p:cNvSpPr>
          <p:nvPr>
            <p:ph idx="1"/>
          </p:nvPr>
        </p:nvSpPr>
        <p:spPr>
          <a:xfrm>
            <a:off x="677334" y="1032933"/>
            <a:ext cx="8596668" cy="5630334"/>
          </a:xfrm>
        </p:spPr>
        <p:txBody>
          <a:bodyPr>
            <a:normAutofit/>
          </a:bodyPr>
          <a:lstStyle/>
          <a:p>
            <a:pPr lvl="0" algn="just">
              <a:lnSpc>
                <a:spcPct val="150000"/>
              </a:lnSpc>
              <a:buFont typeface="Times New Roman" panose="02020603050405020304" pitchFamily="18" charset="0"/>
              <a:buChar char="•"/>
            </a:pPr>
            <a:endParaRPr lang="en-GB" dirty="0" smtClean="0">
              <a:latin typeface="Calibri" panose="020F0502020204030204" pitchFamily="34" charset="0"/>
              <a:ea typeface="Calibri" panose="020F0502020204030204" pitchFamily="34" charset="0"/>
              <a:cs typeface="Times New Roman" panose="02020603050405020304" pitchFamily="18" charset="0"/>
            </a:endParaRPr>
          </a:p>
          <a:p>
            <a:pPr lvl="0" algn="just">
              <a:lnSpc>
                <a:spcPct val="150000"/>
              </a:lnSpc>
              <a:buFont typeface="Times New Roman" panose="02020603050405020304" pitchFamily="18" charset="0"/>
              <a:buChar char="•"/>
            </a:pPr>
            <a:r>
              <a:rPr lang="bg-BG" sz="2400" dirty="0" smtClean="0">
                <a:latin typeface="Calibri" panose="020F0502020204030204" pitchFamily="34" charset="0"/>
                <a:ea typeface="Calibri" panose="020F0502020204030204" pitchFamily="34" charset="0"/>
                <a:cs typeface="Times New Roman" panose="02020603050405020304" pitchFamily="18" charset="0"/>
              </a:rPr>
              <a:t>разходи </a:t>
            </a:r>
            <a:r>
              <a:rPr lang="bg-BG" sz="2400" dirty="0">
                <a:latin typeface="Calibri" panose="020F0502020204030204" pitchFamily="34" charset="0"/>
                <a:ea typeface="Calibri" panose="020F0502020204030204" pitchFamily="34" charset="0"/>
                <a:cs typeface="Times New Roman" panose="02020603050405020304" pitchFamily="18" charset="0"/>
              </a:rPr>
              <a:t>за дълготрайни активи;</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lvl="0" algn="just">
              <a:lnSpc>
                <a:spcPct val="150000"/>
              </a:lnSpc>
              <a:buFont typeface="Times New Roman" panose="02020603050405020304" pitchFamily="18" charset="0"/>
              <a:buChar char="•"/>
            </a:pPr>
            <a:r>
              <a:rPr lang="bg-BG" sz="2400" dirty="0">
                <a:latin typeface="Calibri" panose="020F0502020204030204" pitchFamily="34" charset="0"/>
                <a:ea typeface="Calibri" panose="020F0502020204030204" pitchFamily="34" charset="0"/>
                <a:cs typeface="Times New Roman" panose="02020603050405020304" pitchFamily="18" charset="0"/>
              </a:rPr>
              <a:t>разходи за комисионни, както и лихви по дългове;</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lvl="0" algn="just">
              <a:lnSpc>
                <a:spcPct val="150000"/>
              </a:lnSpc>
              <a:buFont typeface="Times New Roman" panose="02020603050405020304" pitchFamily="18" charset="0"/>
              <a:buChar char="•"/>
            </a:pPr>
            <a:r>
              <a:rPr lang="bg-BG" sz="2400" dirty="0">
                <a:latin typeface="Calibri" panose="020F0502020204030204" pitchFamily="34" charset="0"/>
                <a:ea typeface="Calibri" panose="020F0502020204030204" pitchFamily="34" charset="0"/>
                <a:cs typeface="Times New Roman" panose="02020603050405020304" pitchFamily="18" charset="0"/>
              </a:rPr>
              <a:t>разходи за строително-монтажни работи;</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lvl="0" algn="just">
              <a:lnSpc>
                <a:spcPct val="150000"/>
              </a:lnSpc>
              <a:buFont typeface="Times New Roman" panose="02020603050405020304" pitchFamily="18" charset="0"/>
              <a:buChar char="•"/>
            </a:pPr>
            <a:r>
              <a:rPr lang="bg-BG" sz="2400" dirty="0">
                <a:latin typeface="Calibri" panose="020F0502020204030204" pitchFamily="34" charset="0"/>
                <a:ea typeface="Calibri" panose="020F0502020204030204" pitchFamily="34" charset="0"/>
                <a:cs typeface="Times New Roman" panose="02020603050405020304" pitchFamily="18" charset="0"/>
              </a:rPr>
              <a:t>разходи за разработване и приемане на общински план за действие, в съответствие с областната стратегия за интегриране на ромите или общинска програма за образователна интеграция на децата и учениците от етническите малцинства</a:t>
            </a:r>
            <a:r>
              <a:rPr lang="bg-BG" sz="2400" dirty="0" smtClean="0">
                <a:latin typeface="Calibri" panose="020F0502020204030204" pitchFamily="34" charset="0"/>
                <a:ea typeface="Calibri" panose="020F0502020204030204" pitchFamily="34" charset="0"/>
                <a:cs typeface="Times New Roman" panose="02020603050405020304" pitchFamily="18" charset="0"/>
              </a:rPr>
              <a:t>;</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703271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1667"/>
            <a:ext cx="8596668" cy="643467"/>
          </a:xfrm>
        </p:spPr>
        <p:txBody>
          <a:bodyPr/>
          <a:lstStyle/>
          <a:p>
            <a:pPr algn="ctr"/>
            <a:r>
              <a:rPr lang="bg-BG" b="1" dirty="0">
                <a:solidFill>
                  <a:srgbClr val="54A021">
                    <a:lumMod val="75000"/>
                  </a:srgbClr>
                </a:solidFill>
                <a:effectLst>
                  <a:outerShdw blurRad="38100" dist="38100" dir="2700000" algn="tl">
                    <a:srgbClr val="000000">
                      <a:alpha val="43137"/>
                    </a:srgbClr>
                  </a:outerShdw>
                </a:effectLst>
              </a:rPr>
              <a:t>Недопустими разходи</a:t>
            </a:r>
            <a:endParaRPr lang="en-GB" dirty="0"/>
          </a:p>
        </p:txBody>
      </p:sp>
      <p:sp>
        <p:nvSpPr>
          <p:cNvPr id="3" name="Content Placeholder 2"/>
          <p:cNvSpPr>
            <a:spLocks noGrp="1"/>
          </p:cNvSpPr>
          <p:nvPr>
            <p:ph idx="1"/>
          </p:nvPr>
        </p:nvSpPr>
        <p:spPr>
          <a:xfrm>
            <a:off x="677334" y="855134"/>
            <a:ext cx="8596668" cy="5875865"/>
          </a:xfrm>
        </p:spPr>
        <p:txBody>
          <a:bodyPr>
            <a:normAutofit lnSpcReduction="10000"/>
          </a:bodyPr>
          <a:lstStyle/>
          <a:p>
            <a:pPr>
              <a:buFont typeface="Arial" panose="020B0604020202020204" pitchFamily="34" charset="0"/>
              <a:buChar char="•"/>
            </a:pPr>
            <a:endParaRPr lang="ru-RU" dirty="0" smtClean="0"/>
          </a:p>
          <a:p>
            <a:pPr algn="just">
              <a:buFont typeface="Arial" panose="020B0604020202020204" pitchFamily="34" charset="0"/>
              <a:buChar char="•"/>
            </a:pPr>
            <a:r>
              <a:rPr lang="bg-BG" sz="2000" dirty="0" smtClean="0"/>
              <a:t>непредвидени разходи</a:t>
            </a:r>
            <a:r>
              <a:rPr lang="ru-RU" sz="2000" dirty="0" smtClean="0"/>
              <a:t>;</a:t>
            </a:r>
            <a:endParaRPr lang="ru-RU" sz="2000" dirty="0"/>
          </a:p>
          <a:p>
            <a:pPr algn="just">
              <a:buFont typeface="Arial" panose="020B0604020202020204" pitchFamily="34" charset="0"/>
              <a:buChar char="•"/>
            </a:pPr>
            <a:r>
              <a:rPr lang="bg-BG" sz="2000" dirty="0" smtClean="0"/>
              <a:t>разходи за закупуване на земя и сгради</a:t>
            </a:r>
            <a:r>
              <a:rPr lang="ru-RU" sz="2000" dirty="0" smtClean="0"/>
              <a:t>;</a:t>
            </a:r>
            <a:endParaRPr lang="ru-RU" sz="2000" dirty="0"/>
          </a:p>
          <a:p>
            <a:pPr algn="just">
              <a:buFont typeface="Arial" panose="020B0604020202020204" pitchFamily="34" charset="0"/>
              <a:buChar char="•"/>
            </a:pPr>
            <a:r>
              <a:rPr lang="bg-BG" sz="2000" dirty="0" smtClean="0"/>
              <a:t>разходи за консултантски услуги за разработване на проектното предложение</a:t>
            </a:r>
            <a:r>
              <a:rPr lang="ru-RU" sz="2000" dirty="0" smtClean="0"/>
              <a:t>;</a:t>
            </a:r>
            <a:endParaRPr lang="ru-RU" sz="2000" dirty="0"/>
          </a:p>
          <a:p>
            <a:pPr algn="just">
              <a:buFont typeface="Arial" panose="020B0604020202020204" pitchFamily="34" charset="0"/>
              <a:buChar char="•"/>
            </a:pPr>
            <a:r>
              <a:rPr lang="ru-RU" sz="2000" dirty="0"/>
              <a:t>принос в натура;</a:t>
            </a:r>
          </a:p>
          <a:p>
            <a:pPr algn="just">
              <a:buFont typeface="Arial" panose="020B0604020202020204" pitchFamily="34" charset="0"/>
              <a:buChar char="•"/>
            </a:pPr>
            <a:r>
              <a:rPr lang="bg-BG" sz="2000" dirty="0" smtClean="0"/>
              <a:t>загуби от обмяна на валута</a:t>
            </a:r>
            <a:r>
              <a:rPr lang="ru-RU" sz="2000" dirty="0" smtClean="0"/>
              <a:t>;</a:t>
            </a:r>
            <a:endParaRPr lang="ru-RU" sz="2000" dirty="0"/>
          </a:p>
          <a:p>
            <a:pPr algn="just">
              <a:buFont typeface="Arial" panose="020B0604020202020204" pitchFamily="34" charset="0"/>
              <a:buChar char="•"/>
            </a:pPr>
            <a:r>
              <a:rPr lang="bg-BG" sz="2000" dirty="0" smtClean="0"/>
              <a:t>разходи за възстановим </a:t>
            </a:r>
            <a:r>
              <a:rPr lang="ru-RU" sz="2000" dirty="0" smtClean="0"/>
              <a:t>ДДС</a:t>
            </a:r>
            <a:r>
              <a:rPr lang="ru-RU" sz="2000" dirty="0"/>
              <a:t>;</a:t>
            </a:r>
          </a:p>
          <a:p>
            <a:pPr algn="just">
              <a:buFont typeface="Arial" panose="020B0604020202020204" pitchFamily="34" charset="0"/>
              <a:buChar char="•"/>
            </a:pPr>
            <a:r>
              <a:rPr lang="bg-BG" sz="2000" dirty="0" smtClean="0"/>
              <a:t>разходи за дейности по проекти, чието изпълнение е стартирало преди подписването на договора за безвъзмездна финансова помощ</a:t>
            </a:r>
            <a:r>
              <a:rPr lang="ru-RU" sz="2000" dirty="0" smtClean="0"/>
              <a:t>;</a:t>
            </a:r>
            <a:endParaRPr lang="ru-RU" sz="2000" dirty="0"/>
          </a:p>
          <a:p>
            <a:pPr algn="just">
              <a:buFont typeface="Arial" panose="020B0604020202020204" pitchFamily="34" charset="0"/>
              <a:buChar char="•"/>
            </a:pPr>
            <a:r>
              <a:rPr lang="bg-BG" sz="2000" dirty="0" smtClean="0"/>
              <a:t>всички разходи, които не попадат в обхвата на допустимите дейности по настоящата процедура, вкл. разходи за дейности, които не са описани във формуляра за кандидатстване или за които от представеното описание не може да се прецени за коя дейност се отнасят и дали тя е допустима</a:t>
            </a:r>
            <a:r>
              <a:rPr lang="ru-RU" sz="2000" dirty="0" smtClean="0"/>
              <a:t>.</a:t>
            </a:r>
            <a:endParaRPr lang="ru-RU" sz="2000" dirty="0"/>
          </a:p>
        </p:txBody>
      </p:sp>
    </p:spTree>
    <p:extLst>
      <p:ext uri="{BB962C8B-B14F-4D97-AF65-F5344CB8AC3E}">
        <p14:creationId xmlns:p14="http://schemas.microsoft.com/office/powerpoint/2010/main" val="33886102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2160589"/>
            <a:ext cx="9550399" cy="3880773"/>
          </a:xfrm>
        </p:spPr>
        <p:txBody>
          <a:bodyPr/>
          <a:lstStyle/>
          <a:p>
            <a:pPr marL="0" lvl="0" indent="0">
              <a:buClr>
                <a:srgbClr val="90C226"/>
              </a:buClr>
              <a:buNone/>
            </a:pPr>
            <a:endParaRPr lang="bg-BG" sz="4800" b="1" dirty="0" smtClean="0">
              <a:solidFill>
                <a:srgbClr val="54A021">
                  <a:lumMod val="75000"/>
                </a:srgbClr>
              </a:solidFill>
              <a:effectLst>
                <a:outerShdw blurRad="38100" dist="38100" dir="2700000" algn="tl">
                  <a:srgbClr val="000000">
                    <a:alpha val="43137"/>
                  </a:srgbClr>
                </a:outerShdw>
              </a:effectLst>
            </a:endParaRPr>
          </a:p>
          <a:p>
            <a:pPr marL="0" lvl="0" indent="0">
              <a:buClr>
                <a:srgbClr val="90C226"/>
              </a:buClr>
              <a:buNone/>
            </a:pPr>
            <a:r>
              <a:rPr lang="bg-BG" sz="4800" b="1" dirty="0" smtClean="0">
                <a:solidFill>
                  <a:srgbClr val="54A021">
                    <a:lumMod val="75000"/>
                  </a:srgbClr>
                </a:solidFill>
                <a:effectLst>
                  <a:outerShdw blurRad="38100" dist="38100" dir="2700000" algn="tl">
                    <a:srgbClr val="000000">
                      <a:alpha val="43137"/>
                    </a:srgbClr>
                  </a:outerShdw>
                </a:effectLst>
              </a:rPr>
              <a:t>БЛАГОДАРЯ </a:t>
            </a:r>
            <a:r>
              <a:rPr lang="bg-BG" sz="4800" b="1" dirty="0">
                <a:solidFill>
                  <a:srgbClr val="54A021">
                    <a:lumMod val="75000"/>
                  </a:srgbClr>
                </a:solidFill>
                <a:effectLst>
                  <a:outerShdw blurRad="38100" dist="38100" dir="2700000" algn="tl">
                    <a:srgbClr val="000000">
                      <a:alpha val="43137"/>
                    </a:srgbClr>
                  </a:outerShdw>
                </a:effectLst>
              </a:rPr>
              <a:t>ЗА ВНИМАНИЕТО</a:t>
            </a:r>
            <a:endParaRPr lang="en-GB" sz="4800" b="1" dirty="0">
              <a:solidFill>
                <a:srgbClr val="54A021">
                  <a:lumMod val="75000"/>
                </a:srgbClr>
              </a:solidFill>
              <a:effectLst>
                <a:outerShdw blurRad="38100" dist="38100" dir="2700000" algn="tl">
                  <a:srgbClr val="000000">
                    <a:alpha val="43137"/>
                  </a:srgbClr>
                </a:outerShdw>
              </a:effectLst>
            </a:endParaRPr>
          </a:p>
          <a:p>
            <a:endParaRPr lang="en-GB" dirty="0"/>
          </a:p>
        </p:txBody>
      </p:sp>
    </p:spTree>
    <p:extLst>
      <p:ext uri="{BB962C8B-B14F-4D97-AF65-F5344CB8AC3E}">
        <p14:creationId xmlns:p14="http://schemas.microsoft.com/office/powerpoint/2010/main" val="893889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35000"/>
          </a:xfrm>
        </p:spPr>
        <p:txBody>
          <a:bodyPr>
            <a:normAutofit fontScale="90000"/>
          </a:bodyPr>
          <a:lstStyle/>
          <a:p>
            <a:pPr algn="ctr"/>
            <a:r>
              <a:rPr lang="bg-BG" b="1" dirty="0" smtClean="0">
                <a:solidFill>
                  <a:schemeClr val="accent2">
                    <a:lumMod val="75000"/>
                  </a:schemeClr>
                </a:solidFill>
                <a:effectLst>
                  <a:outerShdw blurRad="38100" dist="38100" dir="2700000" algn="tl">
                    <a:srgbClr val="000000">
                      <a:alpha val="43137"/>
                    </a:srgbClr>
                  </a:outerShdw>
                </a:effectLst>
              </a:rPr>
              <a:t>ЦЕЛИ НА ПРОЦЕДУРАТА</a:t>
            </a:r>
            <a:endParaRPr lang="en-GB"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77334" y="1244600"/>
            <a:ext cx="8596668" cy="5333999"/>
          </a:xfrm>
        </p:spPr>
        <p:txBody>
          <a:bodyPr>
            <a:normAutofit lnSpcReduction="10000"/>
          </a:bodyPr>
          <a:lstStyle/>
          <a:p>
            <a:pPr lvl="0" algn="just"/>
            <a:r>
              <a:rPr lang="bg-BG" dirty="0">
                <a:effectLst>
                  <a:outerShdw blurRad="38100" dist="38100" dir="2700000" algn="tl">
                    <a:srgbClr val="000000">
                      <a:alpha val="43137"/>
                    </a:srgbClr>
                  </a:outerShdw>
                </a:effectLst>
              </a:rPr>
              <a:t>подобряване на условията за равен достъп до училищно образование;</a:t>
            </a:r>
            <a:endParaRPr lang="en-GB" dirty="0">
              <a:effectLst>
                <a:outerShdw blurRad="38100" dist="38100" dir="2700000" algn="tl">
                  <a:srgbClr val="000000">
                    <a:alpha val="43137"/>
                  </a:srgbClr>
                </a:outerShdw>
              </a:effectLst>
            </a:endParaRPr>
          </a:p>
          <a:p>
            <a:pPr lvl="0" algn="just"/>
            <a:r>
              <a:rPr lang="bg-BG" dirty="0">
                <a:effectLst>
                  <a:outerShdw blurRad="38100" dist="38100" dir="2700000" algn="tl">
                    <a:srgbClr val="000000">
                      <a:alpha val="43137"/>
                    </a:srgbClr>
                  </a:outerShdw>
                </a:effectLst>
              </a:rPr>
              <a:t>засилване на мотивацията на ученици и родители за участие в образователния процес;</a:t>
            </a:r>
            <a:endParaRPr lang="en-GB" dirty="0">
              <a:effectLst>
                <a:outerShdw blurRad="38100" dist="38100" dir="2700000" algn="tl">
                  <a:srgbClr val="000000">
                    <a:alpha val="43137"/>
                  </a:srgbClr>
                </a:outerShdw>
              </a:effectLst>
            </a:endParaRPr>
          </a:p>
          <a:p>
            <a:pPr lvl="0" algn="just"/>
            <a:r>
              <a:rPr lang="bg-BG" dirty="0">
                <a:effectLst>
                  <a:outerShdw blurRad="38100" dist="38100" dir="2700000" algn="tl">
                    <a:srgbClr val="000000">
                      <a:alpha val="43137"/>
                    </a:srgbClr>
                  </a:outerShdw>
                </a:effectLst>
              </a:rPr>
              <a:t>повишаване на качеството на образованието в  училищата, в които се обучават интегрирано ученици от различни етноси и/или деца, търсещи или получили международна закрила;</a:t>
            </a:r>
            <a:endParaRPr lang="en-GB" dirty="0">
              <a:effectLst>
                <a:outerShdw blurRad="38100" dist="38100" dir="2700000" algn="tl">
                  <a:srgbClr val="000000">
                    <a:alpha val="43137"/>
                  </a:srgbClr>
                </a:outerShdw>
              </a:effectLst>
            </a:endParaRPr>
          </a:p>
          <a:p>
            <a:pPr lvl="0" algn="just"/>
            <a:r>
              <a:rPr lang="bg-BG" dirty="0">
                <a:effectLst>
                  <a:outerShdw blurRad="38100" dist="38100" dir="2700000" algn="tl">
                    <a:srgbClr val="000000">
                      <a:alpha val="43137"/>
                    </a:srgbClr>
                  </a:outerShdw>
                </a:effectLst>
              </a:rPr>
              <a:t>допълнителни занимания с ученици, за които българският език не е майчин за компенсиране на пропуските при усвояване на учебния материал;</a:t>
            </a:r>
            <a:endParaRPr lang="en-GB" dirty="0">
              <a:effectLst>
                <a:outerShdw blurRad="38100" dist="38100" dir="2700000" algn="tl">
                  <a:srgbClr val="000000">
                    <a:alpha val="43137"/>
                  </a:srgbClr>
                </a:outerShdw>
              </a:effectLst>
            </a:endParaRPr>
          </a:p>
          <a:p>
            <a:pPr lvl="0" algn="just"/>
            <a:r>
              <a:rPr lang="bg-BG" dirty="0">
                <a:effectLst>
                  <a:outerShdw blurRad="38100" dist="38100" dir="2700000" algn="tl">
                    <a:srgbClr val="000000">
                      <a:alpha val="43137"/>
                    </a:srgbClr>
                  </a:outerShdw>
                </a:effectLst>
              </a:rPr>
              <a:t>взаимно опознаване на учениците от различни етноси и възпитаването им в дух на толерантност;</a:t>
            </a:r>
            <a:endParaRPr lang="en-GB" dirty="0">
              <a:effectLst>
                <a:outerShdw blurRad="38100" dist="38100" dir="2700000" algn="tl">
                  <a:srgbClr val="000000">
                    <a:alpha val="43137"/>
                  </a:srgbClr>
                </a:outerShdw>
              </a:effectLst>
            </a:endParaRPr>
          </a:p>
          <a:p>
            <a:pPr lvl="0" algn="just"/>
            <a:r>
              <a:rPr lang="bg-BG" dirty="0">
                <a:effectLst>
                  <a:outerShdw blurRad="38100" dist="38100" dir="2700000" algn="tl">
                    <a:srgbClr val="000000">
                      <a:alpha val="43137"/>
                    </a:srgbClr>
                  </a:outerShdw>
                </a:effectLst>
              </a:rPr>
              <a:t>създаване на условия за успешна социализация на учениците от етническите малцинства и/или от маргинализирани групи и от семейства, търсещи или получили международна закрила</a:t>
            </a:r>
            <a:endParaRPr lang="en-GB" dirty="0">
              <a:effectLst>
                <a:outerShdw blurRad="38100" dist="38100" dir="2700000" algn="tl">
                  <a:srgbClr val="000000">
                    <a:alpha val="43137"/>
                  </a:srgbClr>
                </a:outerShdw>
              </a:effectLst>
            </a:endParaRPr>
          </a:p>
          <a:p>
            <a:pPr lvl="0" algn="just"/>
            <a:r>
              <a:rPr lang="bg-BG" dirty="0">
                <a:effectLst>
                  <a:outerShdw blurRad="38100" dist="38100" dir="2700000" algn="tl">
                    <a:srgbClr val="000000">
                      <a:alpha val="43137"/>
                    </a:srgbClr>
                  </a:outerShdw>
                </a:effectLst>
              </a:rPr>
              <a:t>включване на родителите в образователния процес;</a:t>
            </a:r>
            <a:endParaRPr lang="en-GB" dirty="0">
              <a:effectLst>
                <a:outerShdw blurRad="38100" dist="38100" dir="2700000" algn="tl">
                  <a:srgbClr val="000000">
                    <a:alpha val="43137"/>
                  </a:srgbClr>
                </a:outerShdw>
              </a:effectLst>
            </a:endParaRPr>
          </a:p>
          <a:p>
            <a:pPr algn="just"/>
            <a:r>
              <a:rPr lang="bg-BG" dirty="0">
                <a:effectLst>
                  <a:outerShdw blurRad="38100" dist="38100" dir="2700000" algn="tl">
                    <a:srgbClr val="000000">
                      <a:alpha val="43137"/>
                    </a:srgbClr>
                  </a:outerShdw>
                </a:effectLst>
              </a:rPr>
              <a:t>преодоляване на негативни обществени нагласи, основани на етнически произход.</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83988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60400"/>
          </a:xfrm>
        </p:spPr>
        <p:txBody>
          <a:bodyPr/>
          <a:lstStyle/>
          <a:p>
            <a:pPr algn="ctr"/>
            <a:r>
              <a:rPr lang="bg-BG" dirty="0">
                <a:solidFill>
                  <a:srgbClr val="54A021">
                    <a:lumMod val="75000"/>
                  </a:srgbClr>
                </a:solidFill>
                <a:effectLst>
                  <a:outerShdw blurRad="38100" dist="38100" dir="2700000" algn="tl">
                    <a:srgbClr val="000000">
                      <a:alpha val="43137"/>
                    </a:srgbClr>
                  </a:outerShdw>
                </a:effectLst>
              </a:rPr>
              <a:t>ДОПУСТИМИ БЕНЕФИЦИЕНТИ</a:t>
            </a:r>
            <a:endParaRPr lang="en-GB" dirty="0"/>
          </a:p>
        </p:txBody>
      </p:sp>
      <p:sp>
        <p:nvSpPr>
          <p:cNvPr id="3" name="Content Placeholder 2"/>
          <p:cNvSpPr>
            <a:spLocks noGrp="1"/>
          </p:cNvSpPr>
          <p:nvPr>
            <p:ph idx="1"/>
          </p:nvPr>
        </p:nvSpPr>
        <p:spPr>
          <a:xfrm>
            <a:off x="677334" y="1329267"/>
            <a:ext cx="8596668" cy="5283200"/>
          </a:xfrm>
        </p:spPr>
        <p:txBody>
          <a:bodyPr/>
          <a:lstStyle/>
          <a:p>
            <a:endParaRPr lang="bg-BG" b="1" dirty="0" smtClean="0">
              <a:effectLst>
                <a:outerShdw blurRad="38100" dist="38100" dir="2700000" algn="tl">
                  <a:srgbClr val="000000">
                    <a:alpha val="43137"/>
                  </a:srgbClr>
                </a:outerShdw>
              </a:effectLst>
            </a:endParaRPr>
          </a:p>
          <a:p>
            <a:pPr algn="just"/>
            <a:r>
              <a:rPr lang="bg-BG" sz="2000" b="1" dirty="0" smtClean="0">
                <a:effectLst>
                  <a:outerShdw blurRad="38100" dist="38100" dir="2700000" algn="tl">
                    <a:srgbClr val="000000">
                      <a:alpha val="43137"/>
                    </a:srgbClr>
                  </a:outerShdw>
                </a:effectLst>
              </a:rPr>
              <a:t>Допустими </a:t>
            </a:r>
            <a:r>
              <a:rPr lang="bg-BG" sz="2000" b="1" dirty="0">
                <a:effectLst>
                  <a:outerShdw blurRad="38100" dist="38100" dir="2700000" algn="tl">
                    <a:srgbClr val="000000">
                      <a:alpha val="43137"/>
                    </a:srgbClr>
                  </a:outerShdw>
                </a:effectLst>
              </a:rPr>
              <a:t>кандидати</a:t>
            </a:r>
            <a:r>
              <a:rPr lang="bg-BG" sz="2000" b="1" dirty="0" smtClean="0">
                <a:effectLst>
                  <a:outerShdw blurRad="38100" dist="38100" dir="2700000" algn="tl">
                    <a:srgbClr val="000000">
                      <a:alpha val="43137"/>
                    </a:srgbClr>
                  </a:outerShdw>
                </a:effectLst>
              </a:rPr>
              <a:t>:</a:t>
            </a:r>
          </a:p>
          <a:p>
            <a:pPr indent="12700" algn="just">
              <a:buFont typeface="Wingdings" panose="05000000000000000000" pitchFamily="2" charset="2"/>
              <a:buChar char="v"/>
            </a:pPr>
            <a:r>
              <a:rPr lang="ru-RU" sz="2000" b="1" dirty="0"/>
              <a:t> </a:t>
            </a:r>
            <a:r>
              <a:rPr lang="bg-BG" sz="2000" dirty="0" smtClean="0"/>
              <a:t>общини (или райони на общини);</a:t>
            </a:r>
          </a:p>
          <a:p>
            <a:pPr indent="12700" algn="just">
              <a:buFont typeface="Wingdings" panose="05000000000000000000" pitchFamily="2" charset="2"/>
              <a:buChar char="v"/>
            </a:pPr>
            <a:r>
              <a:rPr lang="ru-RU" sz="2000" dirty="0" smtClean="0"/>
              <a:t> </a:t>
            </a:r>
            <a:r>
              <a:rPr lang="bg-BG" sz="2000" dirty="0" smtClean="0"/>
              <a:t>училища, съгласно Закона за народната просвета</a:t>
            </a:r>
            <a:r>
              <a:rPr lang="ru-RU" sz="2000" dirty="0" smtClean="0"/>
              <a:t>;</a:t>
            </a:r>
          </a:p>
          <a:p>
            <a:pPr indent="12700" algn="just">
              <a:buFont typeface="Wingdings" panose="05000000000000000000" pitchFamily="2" charset="2"/>
              <a:buChar char="v"/>
            </a:pPr>
            <a:r>
              <a:rPr lang="ru-RU" sz="2000" dirty="0"/>
              <a:t> </a:t>
            </a:r>
            <a:r>
              <a:rPr lang="bg-BG" sz="2000" dirty="0" smtClean="0"/>
              <a:t>юридически лица с нестопанска цел за общественополезна</a:t>
            </a:r>
          </a:p>
          <a:p>
            <a:pPr indent="12700" algn="just">
              <a:buNone/>
            </a:pPr>
            <a:r>
              <a:rPr lang="bg-BG" sz="2000" dirty="0" smtClean="0"/>
              <a:t>   дейност</a:t>
            </a:r>
          </a:p>
          <a:p>
            <a:pPr indent="0" algn="just">
              <a:buNone/>
            </a:pPr>
            <a:endParaRPr lang="bg-BG" sz="2000" dirty="0" smtClean="0">
              <a:effectLst>
                <a:outerShdw blurRad="38100" dist="38100" dir="2700000" algn="tl">
                  <a:srgbClr val="000000">
                    <a:alpha val="43137"/>
                  </a:srgbClr>
                </a:outerShdw>
              </a:effectLst>
            </a:endParaRPr>
          </a:p>
          <a:p>
            <a:pPr algn="just"/>
            <a:r>
              <a:rPr lang="bg-BG" sz="2000" b="1" dirty="0" smtClean="0">
                <a:effectLst>
                  <a:outerShdw blurRad="38100" dist="38100" dir="2700000" algn="tl">
                    <a:srgbClr val="000000">
                      <a:alpha val="43137"/>
                    </a:srgbClr>
                  </a:outerShdw>
                </a:effectLst>
              </a:rPr>
              <a:t>Допустими партньори:</a:t>
            </a:r>
            <a:endParaRPr lang="bg-BG" sz="2000" b="1" dirty="0">
              <a:effectLst>
                <a:outerShdw blurRad="38100" dist="38100" dir="2700000" algn="tl">
                  <a:srgbClr val="000000">
                    <a:alpha val="43137"/>
                  </a:srgbClr>
                </a:outerShdw>
              </a:effectLst>
            </a:endParaRPr>
          </a:p>
          <a:p>
            <a:pPr indent="12700" algn="just">
              <a:buFont typeface="Wingdings" panose="05000000000000000000" pitchFamily="2" charset="2"/>
              <a:buChar char="v"/>
            </a:pPr>
            <a:r>
              <a:rPr lang="ru-RU" sz="2000" dirty="0"/>
              <a:t> </a:t>
            </a:r>
            <a:r>
              <a:rPr lang="bg-BG" sz="2000" dirty="0" smtClean="0"/>
              <a:t>общини (или райони на общини); </a:t>
            </a:r>
          </a:p>
          <a:p>
            <a:pPr indent="12700" algn="just">
              <a:buFont typeface="Wingdings" panose="05000000000000000000" pitchFamily="2" charset="2"/>
              <a:buChar char="v"/>
            </a:pPr>
            <a:r>
              <a:rPr lang="bg-BG" sz="2000" dirty="0" smtClean="0"/>
              <a:t> училища, съгласно Закона за народната просвета;</a:t>
            </a:r>
          </a:p>
          <a:p>
            <a:pPr indent="12700" algn="just">
              <a:buFont typeface="Wingdings" panose="05000000000000000000" pitchFamily="2" charset="2"/>
              <a:buChar char="v"/>
            </a:pPr>
            <a:r>
              <a:rPr lang="bg-BG" sz="2000" dirty="0" smtClean="0"/>
              <a:t> юридически лица с нестопанска цел за общественополезна</a:t>
            </a:r>
          </a:p>
          <a:p>
            <a:pPr indent="12700" algn="just">
              <a:buNone/>
            </a:pPr>
            <a:r>
              <a:rPr lang="bg-BG" sz="2000" dirty="0" smtClean="0"/>
              <a:t>   дейност</a:t>
            </a:r>
          </a:p>
          <a:p>
            <a:pPr indent="12700" algn="just">
              <a:buFont typeface="Wingdings" panose="05000000000000000000" pitchFamily="2" charset="2"/>
              <a:buChar char="v"/>
            </a:pPr>
            <a:endParaRPr lang="en-GB" dirty="0"/>
          </a:p>
        </p:txBody>
      </p:sp>
    </p:spTree>
    <p:extLst>
      <p:ext uri="{BB962C8B-B14F-4D97-AF65-F5344CB8AC3E}">
        <p14:creationId xmlns:p14="http://schemas.microsoft.com/office/powerpoint/2010/main" val="2393848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77333"/>
          </a:xfrm>
        </p:spPr>
        <p:txBody>
          <a:bodyPr/>
          <a:lstStyle/>
          <a:p>
            <a:r>
              <a:rPr lang="bg-BG" b="1" dirty="0">
                <a:solidFill>
                  <a:srgbClr val="FF0000"/>
                </a:solidFill>
                <a:effectLst>
                  <a:outerShdw blurRad="38100" dist="38100" dir="2700000" algn="tl">
                    <a:srgbClr val="000000">
                      <a:alpha val="43137"/>
                    </a:srgbClr>
                  </a:outerShdw>
                </a:effectLst>
              </a:rPr>
              <a:t>ВАЖНО!!!</a:t>
            </a:r>
            <a:endParaRPr lang="en-GB" dirty="0"/>
          </a:p>
        </p:txBody>
      </p:sp>
      <p:sp>
        <p:nvSpPr>
          <p:cNvPr id="3" name="Content Placeholder 2"/>
          <p:cNvSpPr>
            <a:spLocks noGrp="1"/>
          </p:cNvSpPr>
          <p:nvPr>
            <p:ph idx="1"/>
          </p:nvPr>
        </p:nvSpPr>
        <p:spPr>
          <a:xfrm>
            <a:off x="677334" y="1286933"/>
            <a:ext cx="8596668" cy="5452534"/>
          </a:xfrm>
        </p:spPr>
        <p:txBody>
          <a:bodyPr>
            <a:normAutofit fontScale="92500"/>
          </a:bodyPr>
          <a:lstStyle/>
          <a:p>
            <a:pPr marL="0" lvl="0" indent="0" algn="just">
              <a:buClr>
                <a:srgbClr val="90C226"/>
              </a:buClr>
              <a:buNone/>
            </a:pPr>
            <a:r>
              <a:rPr lang="bg-BG" sz="3100" b="1" dirty="0">
                <a:solidFill>
                  <a:prstClr val="black">
                    <a:lumMod val="75000"/>
                    <a:lumOff val="25000"/>
                  </a:prstClr>
                </a:solidFill>
                <a:effectLst>
                  <a:outerShdw blurRad="38100" dist="38100" dir="2700000" algn="tl">
                    <a:srgbClr val="000000">
                      <a:alpha val="43137"/>
                    </a:srgbClr>
                  </a:outerShdw>
                </a:effectLst>
              </a:rPr>
              <a:t>По настоящата процедура партньорството е задължително условие за кандидатстване.</a:t>
            </a:r>
          </a:p>
          <a:p>
            <a:pPr marL="0" lvl="0" indent="0" algn="just">
              <a:buClr>
                <a:srgbClr val="90C226"/>
              </a:buClr>
              <a:buNone/>
            </a:pPr>
            <a:endParaRPr lang="bg-BG" sz="3100" b="1" dirty="0">
              <a:solidFill>
                <a:prstClr val="black">
                  <a:lumMod val="75000"/>
                  <a:lumOff val="25000"/>
                </a:prstClr>
              </a:solidFill>
              <a:effectLst>
                <a:outerShdw blurRad="38100" dist="38100" dir="2700000" algn="tl">
                  <a:srgbClr val="000000">
                    <a:alpha val="43137"/>
                  </a:srgbClr>
                </a:outerShdw>
              </a:effectLst>
            </a:endParaRPr>
          </a:p>
          <a:p>
            <a:pPr lvl="0" algn="just">
              <a:buClr>
                <a:srgbClr val="90C226"/>
              </a:buClr>
            </a:pPr>
            <a:r>
              <a:rPr lang="bg-BG" sz="3000" dirty="0">
                <a:solidFill>
                  <a:prstClr val="black">
                    <a:lumMod val="75000"/>
                    <a:lumOff val="25000"/>
                  </a:prstClr>
                </a:solidFill>
              </a:rPr>
              <a:t>По всеки проект като кандидат или партньор трябва да има поне по един участник от всяка от групите допустими бенефициенти</a:t>
            </a:r>
            <a:r>
              <a:rPr lang="ru-RU" sz="3000" dirty="0">
                <a:solidFill>
                  <a:prstClr val="black">
                    <a:lumMod val="75000"/>
                    <a:lumOff val="25000"/>
                  </a:prstClr>
                </a:solidFill>
              </a:rPr>
              <a:t>.</a:t>
            </a:r>
          </a:p>
          <a:p>
            <a:pPr lvl="0" algn="just">
              <a:buClr>
                <a:srgbClr val="90C226"/>
              </a:buClr>
            </a:pPr>
            <a:endParaRPr lang="ru-RU" sz="3000" dirty="0">
              <a:solidFill>
                <a:prstClr val="black">
                  <a:lumMod val="75000"/>
                  <a:lumOff val="25000"/>
                </a:prstClr>
              </a:solidFill>
            </a:endParaRPr>
          </a:p>
          <a:p>
            <a:pPr lvl="0" algn="just">
              <a:buClr>
                <a:srgbClr val="90C226"/>
              </a:buClr>
            </a:pPr>
            <a:r>
              <a:rPr lang="bg-BG" sz="3000" dirty="0">
                <a:solidFill>
                  <a:prstClr val="black">
                    <a:lumMod val="75000"/>
                    <a:lumOff val="25000"/>
                  </a:prstClr>
                </a:solidFill>
              </a:rPr>
              <a:t>Един партньор може да участва в повече от едно проектно предложение, в случай че разполага с достатъчно капацитет, за да изпълни дейностите по проектите.</a:t>
            </a:r>
          </a:p>
          <a:p>
            <a:endParaRPr lang="en-GB" dirty="0"/>
          </a:p>
        </p:txBody>
      </p:sp>
    </p:spTree>
    <p:extLst>
      <p:ext uri="{BB962C8B-B14F-4D97-AF65-F5344CB8AC3E}">
        <p14:creationId xmlns:p14="http://schemas.microsoft.com/office/powerpoint/2010/main" val="2417274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26533"/>
          </a:xfrm>
        </p:spPr>
        <p:txBody>
          <a:bodyPr>
            <a:normAutofit fontScale="90000"/>
          </a:bodyPr>
          <a:lstStyle/>
          <a:p>
            <a:r>
              <a:rPr lang="bg-BG" b="1" dirty="0" smtClean="0">
                <a:solidFill>
                  <a:srgbClr val="FF0000"/>
                </a:solidFill>
                <a:effectLst>
                  <a:outerShdw blurRad="38100" dist="38100" dir="2700000" algn="tl">
                    <a:srgbClr val="000000">
                      <a:alpha val="43137"/>
                    </a:srgbClr>
                  </a:outerShdw>
                </a:effectLst>
              </a:rPr>
              <a:t>ВАЖНО – за общини!!!</a:t>
            </a:r>
            <a:endParaRPr lang="en-GB" dirty="0"/>
          </a:p>
        </p:txBody>
      </p:sp>
      <p:sp>
        <p:nvSpPr>
          <p:cNvPr id="3" name="Content Placeholder 2"/>
          <p:cNvSpPr>
            <a:spLocks noGrp="1"/>
          </p:cNvSpPr>
          <p:nvPr>
            <p:ph idx="1"/>
          </p:nvPr>
        </p:nvSpPr>
        <p:spPr>
          <a:xfrm>
            <a:off x="677334" y="1236133"/>
            <a:ext cx="8596668" cy="5393267"/>
          </a:xfrm>
        </p:spPr>
        <p:txBody>
          <a:bodyPr>
            <a:normAutofit/>
          </a:bodyPr>
          <a:lstStyle/>
          <a:p>
            <a:pPr marL="0" indent="0">
              <a:buNone/>
            </a:pPr>
            <a:endParaRPr lang="ru-RU" dirty="0"/>
          </a:p>
          <a:p>
            <a:pPr marL="0" indent="0" algn="just">
              <a:buNone/>
            </a:pPr>
            <a:r>
              <a:rPr lang="bg-BG" sz="1900" b="1" dirty="0" smtClean="0">
                <a:effectLst>
                  <a:outerShdw blurRad="38100" dist="38100" dir="2700000" algn="tl">
                    <a:srgbClr val="000000">
                      <a:alpha val="43137"/>
                    </a:srgbClr>
                  </a:outerShdw>
                </a:effectLst>
              </a:rPr>
              <a:t>1). В случай, че кандидатът и/или партньорът е община или район на община, </a:t>
            </a:r>
            <a:r>
              <a:rPr lang="bg-BG" sz="1900" b="1" u="sng" dirty="0" smtClean="0">
                <a:effectLst>
                  <a:outerShdw blurRad="38100" dist="38100" dir="2700000" algn="tl">
                    <a:srgbClr val="000000">
                      <a:alpha val="43137"/>
                    </a:srgbClr>
                  </a:outerShdw>
                </a:effectLst>
              </a:rPr>
              <a:t>преди сключване на договор</a:t>
            </a:r>
            <a:r>
              <a:rPr lang="bg-BG" sz="1900" b="1" dirty="0" smtClean="0">
                <a:effectLst>
                  <a:outerShdw blurRad="38100" dist="38100" dir="2700000" algn="tl">
                    <a:srgbClr val="000000">
                      <a:alpha val="43137"/>
                    </a:srgbClr>
                  </a:outerShdw>
                </a:effectLst>
              </a:rPr>
              <a:t>, той следва да представи Решение на Общинския съвет за одобряване на споразумение за общинско сътрудничество, с партньора/ите по проекта, съгласно чл. 61 от Закона за местното самоуправление и местната администрация (ЗМСМА).</a:t>
            </a:r>
          </a:p>
          <a:p>
            <a:pPr>
              <a:buNone/>
            </a:pPr>
            <a:endParaRPr lang="bg-BG" sz="1900" b="1" dirty="0" smtClean="0"/>
          </a:p>
          <a:p>
            <a:pPr>
              <a:buNone/>
            </a:pPr>
            <a:r>
              <a:rPr lang="bg-BG" sz="1900" b="1" dirty="0" smtClean="0">
                <a:effectLst>
                  <a:outerShdw blurRad="38100" dist="38100" dir="2700000" algn="tl">
                    <a:srgbClr val="000000">
                      <a:alpha val="43137"/>
                    </a:srgbClr>
                  </a:outerShdw>
                </a:effectLst>
              </a:rPr>
              <a:t>2). Когато кандидат или партньор е община, декларациите се подписват от кмета на общината.</a:t>
            </a:r>
          </a:p>
          <a:p>
            <a:pPr>
              <a:buNone/>
            </a:pPr>
            <a:r>
              <a:rPr lang="bg-BG" sz="1900" b="1" dirty="0" smtClean="0">
                <a:effectLst>
                  <a:outerShdw blurRad="38100" dist="38100" dir="2700000" algn="tl">
                    <a:srgbClr val="000000">
                      <a:alpha val="43137"/>
                    </a:srgbClr>
                  </a:outerShdw>
                </a:effectLst>
              </a:rPr>
              <a:t>	В случаите, в които кандидат/партньор е район на община, декларацията се подписва от:</a:t>
            </a:r>
          </a:p>
          <a:p>
            <a:pPr>
              <a:buNone/>
            </a:pPr>
            <a:endParaRPr lang="bg-BG" sz="1900" b="1" dirty="0" smtClean="0">
              <a:effectLst>
                <a:outerShdw blurRad="38100" dist="38100" dir="2700000" algn="tl">
                  <a:srgbClr val="000000">
                    <a:alpha val="43137"/>
                  </a:srgbClr>
                </a:outerShdw>
              </a:effectLst>
            </a:endParaRPr>
          </a:p>
          <a:p>
            <a:r>
              <a:rPr lang="bg-BG" sz="1900" b="1" dirty="0" smtClean="0">
                <a:effectLst>
                  <a:outerShdw blurRad="38100" dist="38100" dir="2700000" algn="tl">
                    <a:srgbClr val="000000">
                      <a:alpha val="43137"/>
                    </a:srgbClr>
                  </a:outerShdw>
                </a:effectLst>
              </a:rPr>
              <a:t>	кмета на общината, в чиято структура е съответния район, и </a:t>
            </a:r>
          </a:p>
          <a:p>
            <a:r>
              <a:rPr lang="bg-BG" sz="1900" b="1" dirty="0" smtClean="0">
                <a:effectLst>
                  <a:outerShdw blurRad="38100" dist="38100" dir="2700000" algn="tl">
                    <a:srgbClr val="000000">
                      <a:alpha val="43137"/>
                    </a:srgbClr>
                  </a:outerShdw>
                </a:effectLst>
              </a:rPr>
              <a:t>	кмета на съответния район.</a:t>
            </a:r>
          </a:p>
          <a:p>
            <a:pPr>
              <a:buNone/>
            </a:pPr>
            <a:endParaRPr lang="en-GB" dirty="0"/>
          </a:p>
        </p:txBody>
      </p:sp>
    </p:spTree>
    <p:extLst>
      <p:ext uri="{BB962C8B-B14F-4D97-AF65-F5344CB8AC3E}">
        <p14:creationId xmlns:p14="http://schemas.microsoft.com/office/powerpoint/2010/main" val="1072662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35000"/>
          </a:xfrm>
        </p:spPr>
        <p:txBody>
          <a:bodyPr>
            <a:normAutofit fontScale="90000"/>
          </a:bodyPr>
          <a:lstStyle/>
          <a:p>
            <a:pPr algn="ctr"/>
            <a:r>
              <a:rPr lang="bg-BG" b="1" dirty="0">
                <a:solidFill>
                  <a:srgbClr val="54A021">
                    <a:lumMod val="75000"/>
                  </a:srgbClr>
                </a:solidFill>
                <a:effectLst>
                  <a:outerShdw blurRad="38100" dist="38100" dir="2700000" algn="tl">
                    <a:srgbClr val="000000">
                      <a:alpha val="43137"/>
                    </a:srgbClr>
                  </a:outerShdw>
                </a:effectLst>
              </a:rPr>
              <a:t>ДОПУСТИМИ ЦЕЛЕВИ ГРУПИ</a:t>
            </a:r>
            <a:endParaRPr lang="en-GB" dirty="0"/>
          </a:p>
        </p:txBody>
      </p:sp>
      <p:sp>
        <p:nvSpPr>
          <p:cNvPr id="3" name="Content Placeholder 2"/>
          <p:cNvSpPr>
            <a:spLocks noGrp="1"/>
          </p:cNvSpPr>
          <p:nvPr>
            <p:ph idx="1"/>
          </p:nvPr>
        </p:nvSpPr>
        <p:spPr>
          <a:xfrm>
            <a:off x="677334" y="1244601"/>
            <a:ext cx="8596668" cy="5350932"/>
          </a:xfrm>
        </p:spPr>
        <p:txBody>
          <a:bodyPr/>
          <a:lstStyle/>
          <a:p>
            <a:pPr algn="just"/>
            <a:endParaRPr lang="bg-BG" sz="2800" dirty="0" smtClean="0"/>
          </a:p>
          <a:p>
            <a:pPr algn="just"/>
            <a:r>
              <a:rPr lang="bg-BG" sz="2800" dirty="0" smtClean="0">
                <a:effectLst>
                  <a:outerShdw blurRad="38100" dist="38100" dir="2700000" algn="tl">
                    <a:srgbClr val="000000">
                      <a:alpha val="43137"/>
                    </a:srgbClr>
                  </a:outerShdw>
                </a:effectLst>
              </a:rPr>
              <a:t>ученици от етническите малцинства;</a:t>
            </a:r>
          </a:p>
          <a:p>
            <a:pPr marL="0" indent="0" algn="just">
              <a:buNone/>
            </a:pPr>
            <a:endParaRPr lang="bg-BG" sz="2800" dirty="0" smtClean="0">
              <a:effectLst>
                <a:outerShdw blurRad="38100" dist="38100" dir="2700000" algn="tl">
                  <a:srgbClr val="000000">
                    <a:alpha val="43137"/>
                  </a:srgbClr>
                </a:outerShdw>
              </a:effectLst>
            </a:endParaRPr>
          </a:p>
          <a:p>
            <a:pPr algn="just"/>
            <a:r>
              <a:rPr lang="bg-BG" sz="2800" dirty="0" smtClean="0">
                <a:effectLst>
                  <a:outerShdw blurRad="38100" dist="38100" dir="2700000" algn="tl">
                    <a:srgbClr val="000000">
                      <a:alpha val="43137"/>
                    </a:srgbClr>
                  </a:outerShdw>
                </a:effectLst>
              </a:rPr>
              <a:t>ученици, търсещи или получили международна закрила;</a:t>
            </a:r>
          </a:p>
          <a:p>
            <a:pPr marL="0" indent="0" algn="just">
              <a:buNone/>
            </a:pPr>
            <a:endParaRPr lang="bg-BG" sz="2800" dirty="0" smtClean="0">
              <a:effectLst>
                <a:outerShdw blurRad="38100" dist="38100" dir="2700000" algn="tl">
                  <a:srgbClr val="000000">
                    <a:alpha val="43137"/>
                  </a:srgbClr>
                </a:outerShdw>
              </a:effectLst>
            </a:endParaRPr>
          </a:p>
          <a:p>
            <a:pPr algn="just"/>
            <a:r>
              <a:rPr lang="bg-BG" sz="2800" dirty="0" smtClean="0">
                <a:effectLst>
                  <a:outerShdw blurRad="38100" dist="38100" dir="2700000" algn="tl">
                    <a:srgbClr val="000000">
                      <a:alpha val="43137"/>
                    </a:srgbClr>
                  </a:outerShdw>
                </a:effectLst>
              </a:rPr>
              <a:t>младежи;</a:t>
            </a:r>
          </a:p>
          <a:p>
            <a:pPr marL="0" indent="0" algn="just">
              <a:buNone/>
            </a:pPr>
            <a:endParaRPr lang="bg-BG" sz="2800" dirty="0" smtClean="0">
              <a:effectLst>
                <a:outerShdw blurRad="38100" dist="38100" dir="2700000" algn="tl">
                  <a:srgbClr val="000000">
                    <a:alpha val="43137"/>
                  </a:srgbClr>
                </a:outerShdw>
              </a:effectLst>
            </a:endParaRPr>
          </a:p>
          <a:p>
            <a:pPr algn="just"/>
            <a:r>
              <a:rPr lang="bg-BG" sz="2800" dirty="0" smtClean="0">
                <a:effectLst>
                  <a:outerShdw blurRad="38100" dist="38100" dir="2700000" algn="tl">
                    <a:srgbClr val="000000">
                      <a:alpha val="43137"/>
                    </a:srgbClr>
                  </a:outerShdw>
                </a:effectLst>
              </a:rPr>
              <a:t>родители.</a:t>
            </a:r>
          </a:p>
          <a:p>
            <a:endParaRPr lang="en-GB" dirty="0"/>
          </a:p>
        </p:txBody>
      </p:sp>
    </p:spTree>
    <p:extLst>
      <p:ext uri="{BB962C8B-B14F-4D97-AF65-F5344CB8AC3E}">
        <p14:creationId xmlns:p14="http://schemas.microsoft.com/office/powerpoint/2010/main" val="1245552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3533"/>
          </a:xfrm>
        </p:spPr>
        <p:txBody>
          <a:bodyPr>
            <a:normAutofit/>
          </a:bodyPr>
          <a:lstStyle/>
          <a:p>
            <a:r>
              <a:rPr lang="bg-BG" b="1" dirty="0">
                <a:solidFill>
                  <a:srgbClr val="FF0000"/>
                </a:solidFill>
                <a:effectLst>
                  <a:outerShdw blurRad="38100" dist="38100" dir="2700000" algn="tl">
                    <a:srgbClr val="000000">
                      <a:alpha val="43137"/>
                    </a:srgbClr>
                  </a:outerShdw>
                </a:effectLst>
              </a:rPr>
              <a:t>ВАЖНО !!!</a:t>
            </a:r>
            <a:endParaRPr lang="en-GB" dirty="0"/>
          </a:p>
        </p:txBody>
      </p:sp>
      <p:sp>
        <p:nvSpPr>
          <p:cNvPr id="3" name="Content Placeholder 2"/>
          <p:cNvSpPr>
            <a:spLocks noGrp="1"/>
          </p:cNvSpPr>
          <p:nvPr>
            <p:ph idx="1"/>
          </p:nvPr>
        </p:nvSpPr>
        <p:spPr>
          <a:xfrm>
            <a:off x="677334" y="1286933"/>
            <a:ext cx="8596668" cy="5198534"/>
          </a:xfrm>
        </p:spPr>
        <p:txBody>
          <a:bodyPr>
            <a:normAutofit/>
          </a:bodyPr>
          <a:lstStyle/>
          <a:p>
            <a:pPr marL="0" indent="0" algn="just">
              <a:buNone/>
            </a:pPr>
            <a:endParaRPr lang="bg-BG" sz="2400" dirty="0" smtClean="0"/>
          </a:p>
          <a:p>
            <a:pPr marL="0" indent="0" algn="just">
              <a:buNone/>
            </a:pPr>
            <a:r>
              <a:rPr lang="bg-BG" sz="2400" dirty="0" smtClean="0">
                <a:effectLst>
                  <a:outerShdw blurRad="38100" dist="38100" dir="2700000" algn="tl">
                    <a:srgbClr val="000000">
                      <a:alpha val="43137"/>
                    </a:srgbClr>
                  </a:outerShdw>
                </a:effectLst>
              </a:rPr>
              <a:t>Най-малко 20 % от участниците във всеки проект трябва да бъдат ученици от уязвими семейства/семейства (маргинализирани) в неравностойна ситуация от етнически малцинствени групи или търсещи или получили международна закрила, които се намират или са застрашени от попадане в състояние на </a:t>
            </a:r>
            <a:r>
              <a:rPr lang="bg-BG" sz="2400" dirty="0" err="1" smtClean="0">
                <a:effectLst>
                  <a:outerShdw blurRad="38100" dist="38100" dir="2700000" algn="tl">
                    <a:srgbClr val="000000">
                      <a:alpha val="43137"/>
                    </a:srgbClr>
                  </a:outerShdw>
                </a:effectLst>
              </a:rPr>
              <a:t>изключеност</a:t>
            </a:r>
            <a:r>
              <a:rPr lang="bg-BG" sz="2400" dirty="0" smtClean="0">
                <a:effectLst>
                  <a:outerShdw blurRad="38100" dist="38100" dir="2700000" algn="tl">
                    <a:srgbClr val="000000">
                      <a:alpha val="43137"/>
                    </a:srgbClr>
                  </a:outerShdw>
                </a:effectLst>
              </a:rPr>
              <a:t> от образователния процес, поради трудности от културно и езиково естество. Участници може да бъдат и ученици, които не са представители на етнически малцинствени групи, с цел постигане на интеграционен ефект от изпълнението на процедурата.</a:t>
            </a:r>
            <a:endParaRPr lang="bg-BG"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9844066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177</TotalTime>
  <Words>1674</Words>
  <Application>Microsoft Office PowerPoint</Application>
  <PresentationFormat>По избор</PresentationFormat>
  <Paragraphs>214</Paragraphs>
  <Slides>33</Slides>
  <Notes>0</Notes>
  <HiddenSlides>0</HiddenSlides>
  <MMClips>0</MMClips>
  <ScaleCrop>false</ScaleCrop>
  <HeadingPairs>
    <vt:vector size="4" baseType="variant">
      <vt:variant>
        <vt:lpstr>Тема</vt:lpstr>
      </vt:variant>
      <vt:variant>
        <vt:i4>1</vt:i4>
      </vt:variant>
      <vt:variant>
        <vt:lpstr>Заглавия на слайдовете</vt:lpstr>
      </vt:variant>
      <vt:variant>
        <vt:i4>33</vt:i4>
      </vt:variant>
    </vt:vector>
  </HeadingPairs>
  <TitlesOfParts>
    <vt:vector size="34" baseType="lpstr">
      <vt:lpstr>Facet</vt:lpstr>
      <vt:lpstr>„ОБРАЗОВАТЕЛНА ИНТЕГРАЦИЯ НА УЧЕНИЦИТЕ ОТ ЕТНИЧЕСКИТЕ МАЛЦИНСТВА И/ИЛИ ТЪРСЕЩИ ИЛИ ПОЛУЧИЛИ МЕЖДУНАРОДНА ЗАКРИЛА“</vt:lpstr>
      <vt:lpstr>Презентация на PowerPoint</vt:lpstr>
      <vt:lpstr>ЦЕЛ НА ПРОЦЕДУРАТА</vt:lpstr>
      <vt:lpstr>ЦЕЛИ НА ПРОЦЕДУРАТА</vt:lpstr>
      <vt:lpstr>ДОПУСТИМИ БЕНЕФИЦИЕНТИ</vt:lpstr>
      <vt:lpstr>ВАЖНО!!!</vt:lpstr>
      <vt:lpstr>ВАЖНО – за общини!!!</vt:lpstr>
      <vt:lpstr>ДОПУСТИМИ ЦЕЛЕВИ ГРУПИ</vt:lpstr>
      <vt:lpstr>ВАЖНО !!!</vt:lpstr>
      <vt:lpstr>ДОПУСТИМИ ДЕЙНОСТИ</vt:lpstr>
      <vt:lpstr>ВАЖНО !!!</vt:lpstr>
      <vt:lpstr>ДОПУСТИМИ ДЕЙНОСТИ</vt:lpstr>
      <vt:lpstr>ВАЖНО !!!</vt:lpstr>
      <vt:lpstr>Презентация на PowerPoint</vt:lpstr>
      <vt:lpstr>ЗАДЪЛЖИТЕЛНИ ДЕЙНОСТИ</vt:lpstr>
      <vt:lpstr>ВАЖНО !!!</vt:lpstr>
      <vt:lpstr>НАЧИН НА КАНДИДАТСТВАНЕ</vt:lpstr>
      <vt:lpstr>Адрес за подаване на проектните предложения</vt:lpstr>
      <vt:lpstr>СРОКОВЕ ЗА КАНДИДАТСТВАНЕ</vt:lpstr>
      <vt:lpstr>ВАЖНО !!!</vt:lpstr>
      <vt:lpstr>Минимален и максимален срок за изпълнение на проекта</vt:lpstr>
      <vt:lpstr>МИНИМАЛЕН И МАКСИМАЛЕН РАЗМЕР НА БФП</vt:lpstr>
      <vt:lpstr>ОЦЕНКА НА ПРОЕКТНИТЕ ПРЕДЛОЖЕНИЯ</vt:lpstr>
      <vt:lpstr>Условия за допустимост на разходите</vt:lpstr>
      <vt:lpstr>Условия за допустимост на разходите</vt:lpstr>
      <vt:lpstr>Допустими разходи</vt:lpstr>
      <vt:lpstr>Допустими разходи</vt:lpstr>
      <vt:lpstr>Допустими разходи</vt:lpstr>
      <vt:lpstr>Допустими разходи</vt:lpstr>
      <vt:lpstr>Допустими разходи</vt:lpstr>
      <vt:lpstr>Недопустими разходи</vt:lpstr>
      <vt:lpstr>Недопустими разходи</vt:lpstr>
      <vt:lpstr>Презентация на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„ОБРАЗОВАТЕЛНА ИНТЕГРАЦИЯ НА УЧЕНИЦИТЕ ОТ ЕТНИЧЕСКИТЕ МАЛЦИНСТВА И/ИЛИ ТЪРСЕЩИ ИЛИ ПОЛУЧИЛИ МЕЖДУНАРОДНА ЗАКРИЛА“</dc:title>
  <dc:creator>Yavor D Dimitrov</dc:creator>
  <cp:lastModifiedBy>dimo</cp:lastModifiedBy>
  <cp:revision>28</cp:revision>
  <dcterms:created xsi:type="dcterms:W3CDTF">2015-09-16T07:01:49Z</dcterms:created>
  <dcterms:modified xsi:type="dcterms:W3CDTF">2015-10-14T06:09:34Z</dcterms:modified>
</cp:coreProperties>
</file>